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Roboto-bold.fntdata"/><Relationship Id="rId10" Type="http://schemas.openxmlformats.org/officeDocument/2006/relationships/slide" Target="slides/slide6.xml"/><Relationship Id="rId21" Type="http://schemas.openxmlformats.org/officeDocument/2006/relationships/font" Target="fonts/Roboto-regular.fntdata"/><Relationship Id="rId13" Type="http://schemas.openxmlformats.org/officeDocument/2006/relationships/slide" Target="slides/slide9.xml"/><Relationship Id="rId24" Type="http://schemas.openxmlformats.org/officeDocument/2006/relationships/font" Target="fonts/Roboto-boldItalic.fntdata"/><Relationship Id="rId12" Type="http://schemas.openxmlformats.org/officeDocument/2006/relationships/slide" Target="slides/slide8.xml"/><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9ac185e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9ac185e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Long Short-Term Memory (</a:t>
            </a:r>
            <a:r>
              <a:rPr b="1" lang="en" sz="1150">
                <a:solidFill>
                  <a:srgbClr val="1D1C1D"/>
                </a:solidFill>
                <a:highlight>
                  <a:srgbClr val="F8F8F8"/>
                </a:highlight>
              </a:rPr>
              <a:t>LSTM</a:t>
            </a:r>
            <a:r>
              <a:rPr lang="en" sz="1150">
                <a:solidFill>
                  <a:srgbClr val="1D1C1D"/>
                </a:solidFill>
                <a:highlight>
                  <a:srgbClr val="F8F8F8"/>
                </a:highlight>
              </a:rPr>
              <a:t>) is a type of recurrent neural network that can learn the order dependence between items in a </a:t>
            </a:r>
            <a:r>
              <a:rPr b="1" lang="en" sz="1150">
                <a:solidFill>
                  <a:srgbClr val="1D1C1D"/>
                </a:solidFill>
                <a:highlight>
                  <a:srgbClr val="F8F8F8"/>
                </a:highlight>
              </a:rPr>
              <a:t>sequence</a:t>
            </a:r>
            <a:r>
              <a:rPr lang="en" sz="1150">
                <a:solidFill>
                  <a:srgbClr val="1D1C1D"/>
                </a:solidFill>
                <a:highlight>
                  <a:srgbClr val="F8F8F8"/>
                </a:highlight>
              </a:rPr>
              <a:t>. LSTMs have the promise of being able to learn the context required to make predictions in </a:t>
            </a:r>
            <a:r>
              <a:rPr b="1" lang="en" sz="1150">
                <a:solidFill>
                  <a:srgbClr val="1D1C1D"/>
                </a:solidFill>
                <a:highlight>
                  <a:srgbClr val="F8F8F8"/>
                </a:highlight>
              </a:rPr>
              <a:t>time series</a:t>
            </a:r>
            <a:r>
              <a:rPr lang="en" sz="1150">
                <a:solidFill>
                  <a:srgbClr val="1D1C1D"/>
                </a:solidFill>
                <a:highlight>
                  <a:srgbClr val="F8F8F8"/>
                </a:highlight>
              </a:rPr>
              <a:t> forecasting problems, rather than having this context pre-specified and fixed.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9ac185e2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9ac185e2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Clr>
                <a:schemeClr val="dk1"/>
              </a:buClr>
              <a:buSzPts val="1100"/>
              <a:buFont typeface="Arial"/>
              <a:buNone/>
            </a:pPr>
            <a:r>
              <a:rPr lang="en" sz="1400">
                <a:solidFill>
                  <a:srgbClr val="980000"/>
                </a:solidFill>
                <a:latin typeface="Calibri"/>
                <a:ea typeface="Calibri"/>
                <a:cs typeface="Calibri"/>
                <a:sym typeface="Calibri"/>
              </a:rPr>
              <a:t>The model is designed to consider the following features of BTC/USD data: Volume,  Circulating Supply, Supply Ratio, Volume Supply Ratio, MVRV ratio, NUPL ratio, five day rolling volatility, and MarketCap supply ratio, and finally Closing price. The model receives these features as five inputted time lags cross referenced to one output time lag forecasting the next day’s closing price. The model implements a couple of dropout layers in-between hidden layers to prevent overfitting during the training process.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9ac185e2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9ac185e2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9ac185e2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9ac185e2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a17a16c96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a17a16c96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a17a16c96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a17a16c96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9ac185e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9ac185e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9ac185e2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9ac185e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9ac185e2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9ac185e2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a17a16c9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a17a16c9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9fb4753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9fb4753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17a16c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17a16c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a17a16c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a17a16c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a17a16c9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a17a16c9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a17a16c9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a17a16c9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1160250" y="497100"/>
            <a:ext cx="3394500" cy="4800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34A31"/>
              </a:buClr>
              <a:buSzPts val="1800"/>
              <a:buChar char="•"/>
              <a:defRPr/>
            </a:lvl1pPr>
            <a:lvl2pPr indent="-342900" lvl="1" marL="914400" algn="l">
              <a:spcBef>
                <a:spcPts val="360"/>
              </a:spcBef>
              <a:spcAft>
                <a:spcPts val="0"/>
              </a:spcAft>
              <a:buClr>
                <a:srgbClr val="734A31"/>
              </a:buClr>
              <a:buSzPts val="1800"/>
              <a:buChar char="–"/>
              <a:defRPr/>
            </a:lvl2pPr>
            <a:lvl3pPr indent="-342900" lvl="2" marL="1371600" algn="l">
              <a:spcBef>
                <a:spcPts val="360"/>
              </a:spcBef>
              <a:spcAft>
                <a:spcPts val="0"/>
              </a:spcAft>
              <a:buClr>
                <a:srgbClr val="734A31"/>
              </a:buClr>
              <a:buSzPts val="1800"/>
              <a:buChar char="•"/>
              <a:defRPr/>
            </a:lvl3pPr>
            <a:lvl4pPr indent="-342900" lvl="3" marL="1828800" algn="l">
              <a:spcBef>
                <a:spcPts val="360"/>
              </a:spcBef>
              <a:spcAft>
                <a:spcPts val="0"/>
              </a:spcAft>
              <a:buClr>
                <a:srgbClr val="734A31"/>
              </a:buClr>
              <a:buSzPts val="1800"/>
              <a:buChar char="–"/>
              <a:defRPr/>
            </a:lvl4pPr>
            <a:lvl5pPr indent="-342900" lvl="4" marL="2286000" algn="l">
              <a:spcBef>
                <a:spcPts val="360"/>
              </a:spcBef>
              <a:spcAft>
                <a:spcPts val="0"/>
              </a:spcAft>
              <a:buClr>
                <a:srgbClr val="734A3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463750" y="1371628"/>
            <a:ext cx="43887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272750" y="-609572"/>
            <a:ext cx="43887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34A31"/>
              </a:buClr>
              <a:buSzPts val="1800"/>
              <a:buChar char="•"/>
              <a:defRPr/>
            </a:lvl1pPr>
            <a:lvl2pPr indent="-342900" lvl="1" marL="914400" algn="l">
              <a:spcBef>
                <a:spcPts val="360"/>
              </a:spcBef>
              <a:spcAft>
                <a:spcPts val="0"/>
              </a:spcAft>
              <a:buClr>
                <a:srgbClr val="734A31"/>
              </a:buClr>
              <a:buSzPts val="1800"/>
              <a:buChar char="–"/>
              <a:defRPr/>
            </a:lvl2pPr>
            <a:lvl3pPr indent="-342900" lvl="2" marL="1371600" algn="l">
              <a:spcBef>
                <a:spcPts val="360"/>
              </a:spcBef>
              <a:spcAft>
                <a:spcPts val="0"/>
              </a:spcAft>
              <a:buClr>
                <a:srgbClr val="734A31"/>
              </a:buClr>
              <a:buSzPts val="1800"/>
              <a:buChar char="•"/>
              <a:defRPr/>
            </a:lvl3pPr>
            <a:lvl4pPr indent="-342900" lvl="3" marL="1828800" algn="l">
              <a:spcBef>
                <a:spcPts val="360"/>
              </a:spcBef>
              <a:spcAft>
                <a:spcPts val="0"/>
              </a:spcAft>
              <a:buClr>
                <a:srgbClr val="734A31"/>
              </a:buClr>
              <a:buSzPts val="1800"/>
              <a:buChar char="–"/>
              <a:defRPr/>
            </a:lvl4pPr>
            <a:lvl5pPr indent="-342900" lvl="4" marL="2286000" algn="l">
              <a:spcBef>
                <a:spcPts val="360"/>
              </a:spcBef>
              <a:spcAft>
                <a:spcPts val="0"/>
              </a:spcAft>
              <a:buClr>
                <a:srgbClr val="734A3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234075"/>
            <a:ext cx="8520600" cy="33348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497999" y="4688759"/>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body"/>
          </p:nvPr>
        </p:nvSpPr>
        <p:spPr>
          <a:xfrm>
            <a:off x="457200" y="1200150"/>
            <a:ext cx="4800600" cy="3394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734A31"/>
              </a:buClr>
              <a:buSzPts val="1800"/>
              <a:buChar char="•"/>
              <a:defRPr/>
            </a:lvl1pPr>
            <a:lvl2pPr indent="-342900" lvl="1" marL="914400" algn="l">
              <a:spcBef>
                <a:spcPts val="360"/>
              </a:spcBef>
              <a:spcAft>
                <a:spcPts val="0"/>
              </a:spcAft>
              <a:buClr>
                <a:srgbClr val="734A31"/>
              </a:buClr>
              <a:buSzPts val="1800"/>
              <a:buChar char="–"/>
              <a:defRPr/>
            </a:lvl2pPr>
            <a:lvl3pPr indent="-342900" lvl="2" marL="1371600" algn="l">
              <a:spcBef>
                <a:spcPts val="360"/>
              </a:spcBef>
              <a:spcAft>
                <a:spcPts val="0"/>
              </a:spcAft>
              <a:buClr>
                <a:srgbClr val="734A31"/>
              </a:buClr>
              <a:buSzPts val="1800"/>
              <a:buChar char="•"/>
              <a:defRPr/>
            </a:lvl3pPr>
            <a:lvl4pPr indent="-342900" lvl="3" marL="1828800" algn="l">
              <a:spcBef>
                <a:spcPts val="360"/>
              </a:spcBef>
              <a:spcAft>
                <a:spcPts val="0"/>
              </a:spcAft>
              <a:buClr>
                <a:srgbClr val="734A31"/>
              </a:buClr>
              <a:buSzPts val="1800"/>
              <a:buChar char="–"/>
              <a:defRPr/>
            </a:lvl4pPr>
            <a:lvl5pPr indent="-342900" lvl="4" marL="2286000" algn="l">
              <a:spcBef>
                <a:spcPts val="360"/>
              </a:spcBef>
              <a:spcAft>
                <a:spcPts val="0"/>
              </a:spcAft>
              <a:buClr>
                <a:srgbClr val="734A3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734A3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734A31"/>
              </a:buClr>
              <a:buSzPts val="2800"/>
              <a:buChar char="•"/>
              <a:defRPr sz="2800"/>
            </a:lvl1pPr>
            <a:lvl2pPr indent="-381000" lvl="1" marL="914400" algn="l">
              <a:spcBef>
                <a:spcPts val="480"/>
              </a:spcBef>
              <a:spcAft>
                <a:spcPts val="0"/>
              </a:spcAft>
              <a:buClr>
                <a:srgbClr val="734A31"/>
              </a:buClr>
              <a:buSzPts val="2400"/>
              <a:buChar char="–"/>
              <a:defRPr sz="2400"/>
            </a:lvl2pPr>
            <a:lvl3pPr indent="-355600" lvl="2" marL="1371600" algn="l">
              <a:spcBef>
                <a:spcPts val="400"/>
              </a:spcBef>
              <a:spcAft>
                <a:spcPts val="0"/>
              </a:spcAft>
              <a:buClr>
                <a:srgbClr val="734A31"/>
              </a:buClr>
              <a:buSzPts val="2000"/>
              <a:buChar char="•"/>
              <a:defRPr sz="2000"/>
            </a:lvl3pPr>
            <a:lvl4pPr indent="-342900" lvl="3" marL="1828800" algn="l">
              <a:spcBef>
                <a:spcPts val="360"/>
              </a:spcBef>
              <a:spcAft>
                <a:spcPts val="0"/>
              </a:spcAft>
              <a:buClr>
                <a:srgbClr val="734A31"/>
              </a:buClr>
              <a:buSzPts val="1800"/>
              <a:buChar char="–"/>
              <a:defRPr sz="1800"/>
            </a:lvl4pPr>
            <a:lvl5pPr indent="-342900" lvl="4" marL="2286000" algn="l">
              <a:spcBef>
                <a:spcPts val="360"/>
              </a:spcBef>
              <a:spcAft>
                <a:spcPts val="0"/>
              </a:spcAft>
              <a:buClr>
                <a:srgbClr val="734A3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734A31"/>
              </a:buClr>
              <a:buSzPts val="2800"/>
              <a:buChar char="•"/>
              <a:defRPr sz="2800"/>
            </a:lvl1pPr>
            <a:lvl2pPr indent="-381000" lvl="1" marL="914400" algn="l">
              <a:spcBef>
                <a:spcPts val="480"/>
              </a:spcBef>
              <a:spcAft>
                <a:spcPts val="0"/>
              </a:spcAft>
              <a:buClr>
                <a:srgbClr val="734A31"/>
              </a:buClr>
              <a:buSzPts val="2400"/>
              <a:buChar char="–"/>
              <a:defRPr sz="2400"/>
            </a:lvl2pPr>
            <a:lvl3pPr indent="-355600" lvl="2" marL="1371600" algn="l">
              <a:spcBef>
                <a:spcPts val="400"/>
              </a:spcBef>
              <a:spcAft>
                <a:spcPts val="0"/>
              </a:spcAft>
              <a:buClr>
                <a:srgbClr val="734A31"/>
              </a:buClr>
              <a:buSzPts val="2000"/>
              <a:buChar char="•"/>
              <a:defRPr sz="2000"/>
            </a:lvl3pPr>
            <a:lvl4pPr indent="-342900" lvl="3" marL="1828800" algn="l">
              <a:spcBef>
                <a:spcPts val="360"/>
              </a:spcBef>
              <a:spcAft>
                <a:spcPts val="0"/>
              </a:spcAft>
              <a:buClr>
                <a:srgbClr val="734A31"/>
              </a:buClr>
              <a:buSzPts val="1800"/>
              <a:buChar char="–"/>
              <a:defRPr sz="1800"/>
            </a:lvl4pPr>
            <a:lvl5pPr indent="-342900" lvl="4" marL="2286000" algn="l">
              <a:spcBef>
                <a:spcPts val="360"/>
              </a:spcBef>
              <a:spcAft>
                <a:spcPts val="0"/>
              </a:spcAft>
              <a:buClr>
                <a:srgbClr val="734A3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734A31"/>
              </a:buClr>
              <a:buSzPts val="2400"/>
              <a:buNone/>
              <a:defRPr b="1" sz="2400"/>
            </a:lvl1pPr>
            <a:lvl2pPr indent="-228600" lvl="1" marL="914400" algn="l">
              <a:spcBef>
                <a:spcPts val="400"/>
              </a:spcBef>
              <a:spcAft>
                <a:spcPts val="0"/>
              </a:spcAft>
              <a:buClr>
                <a:srgbClr val="734A31"/>
              </a:buClr>
              <a:buSzPts val="2000"/>
              <a:buNone/>
              <a:defRPr b="1" sz="2000"/>
            </a:lvl2pPr>
            <a:lvl3pPr indent="-228600" lvl="2" marL="1371600" algn="l">
              <a:spcBef>
                <a:spcPts val="360"/>
              </a:spcBef>
              <a:spcAft>
                <a:spcPts val="0"/>
              </a:spcAft>
              <a:buClr>
                <a:srgbClr val="734A31"/>
              </a:buClr>
              <a:buSzPts val="1800"/>
              <a:buNone/>
              <a:defRPr b="1" sz="1800"/>
            </a:lvl3pPr>
            <a:lvl4pPr indent="-228600" lvl="3" marL="1828800" algn="l">
              <a:spcBef>
                <a:spcPts val="320"/>
              </a:spcBef>
              <a:spcAft>
                <a:spcPts val="0"/>
              </a:spcAft>
              <a:buClr>
                <a:srgbClr val="734A31"/>
              </a:buClr>
              <a:buSzPts val="1600"/>
              <a:buNone/>
              <a:defRPr b="1" sz="1600"/>
            </a:lvl4pPr>
            <a:lvl5pPr indent="-228600" lvl="4" marL="2286000" algn="l">
              <a:spcBef>
                <a:spcPts val="320"/>
              </a:spcBef>
              <a:spcAft>
                <a:spcPts val="0"/>
              </a:spcAft>
              <a:buClr>
                <a:srgbClr val="734A3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734A31"/>
              </a:buClr>
              <a:buSzPts val="2400"/>
              <a:buChar char="•"/>
              <a:defRPr sz="2400"/>
            </a:lvl1pPr>
            <a:lvl2pPr indent="-355600" lvl="1" marL="914400" algn="l">
              <a:spcBef>
                <a:spcPts val="400"/>
              </a:spcBef>
              <a:spcAft>
                <a:spcPts val="0"/>
              </a:spcAft>
              <a:buClr>
                <a:srgbClr val="734A31"/>
              </a:buClr>
              <a:buSzPts val="2000"/>
              <a:buChar char="–"/>
              <a:defRPr sz="2000"/>
            </a:lvl2pPr>
            <a:lvl3pPr indent="-342900" lvl="2" marL="1371600" algn="l">
              <a:spcBef>
                <a:spcPts val="360"/>
              </a:spcBef>
              <a:spcAft>
                <a:spcPts val="0"/>
              </a:spcAft>
              <a:buClr>
                <a:srgbClr val="734A31"/>
              </a:buClr>
              <a:buSzPts val="1800"/>
              <a:buChar char="•"/>
              <a:defRPr sz="1800"/>
            </a:lvl3pPr>
            <a:lvl4pPr indent="-330200" lvl="3" marL="1828800" algn="l">
              <a:spcBef>
                <a:spcPts val="320"/>
              </a:spcBef>
              <a:spcAft>
                <a:spcPts val="0"/>
              </a:spcAft>
              <a:buClr>
                <a:srgbClr val="734A31"/>
              </a:buClr>
              <a:buSzPts val="1600"/>
              <a:buChar char="–"/>
              <a:defRPr sz="1600"/>
            </a:lvl4pPr>
            <a:lvl5pPr indent="-330200" lvl="4" marL="2286000" algn="l">
              <a:spcBef>
                <a:spcPts val="320"/>
              </a:spcBef>
              <a:spcAft>
                <a:spcPts val="0"/>
              </a:spcAft>
              <a:buClr>
                <a:srgbClr val="734A3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734A31"/>
              </a:buClr>
              <a:buSzPts val="2400"/>
              <a:buNone/>
              <a:defRPr b="1" sz="2400"/>
            </a:lvl1pPr>
            <a:lvl2pPr indent="-228600" lvl="1" marL="914400" algn="l">
              <a:spcBef>
                <a:spcPts val="400"/>
              </a:spcBef>
              <a:spcAft>
                <a:spcPts val="0"/>
              </a:spcAft>
              <a:buClr>
                <a:srgbClr val="734A31"/>
              </a:buClr>
              <a:buSzPts val="2000"/>
              <a:buNone/>
              <a:defRPr b="1" sz="2000"/>
            </a:lvl2pPr>
            <a:lvl3pPr indent="-228600" lvl="2" marL="1371600" algn="l">
              <a:spcBef>
                <a:spcPts val="360"/>
              </a:spcBef>
              <a:spcAft>
                <a:spcPts val="0"/>
              </a:spcAft>
              <a:buClr>
                <a:srgbClr val="734A31"/>
              </a:buClr>
              <a:buSzPts val="1800"/>
              <a:buNone/>
              <a:defRPr b="1" sz="1800"/>
            </a:lvl3pPr>
            <a:lvl4pPr indent="-228600" lvl="3" marL="1828800" algn="l">
              <a:spcBef>
                <a:spcPts val="320"/>
              </a:spcBef>
              <a:spcAft>
                <a:spcPts val="0"/>
              </a:spcAft>
              <a:buClr>
                <a:srgbClr val="734A31"/>
              </a:buClr>
              <a:buSzPts val="1600"/>
              <a:buNone/>
              <a:defRPr b="1" sz="1600"/>
            </a:lvl4pPr>
            <a:lvl5pPr indent="-228600" lvl="4" marL="2286000" algn="l">
              <a:spcBef>
                <a:spcPts val="320"/>
              </a:spcBef>
              <a:spcAft>
                <a:spcPts val="0"/>
              </a:spcAft>
              <a:buClr>
                <a:srgbClr val="734A3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734A31"/>
              </a:buClr>
              <a:buSzPts val="2400"/>
              <a:buChar char="•"/>
              <a:defRPr sz="2400"/>
            </a:lvl1pPr>
            <a:lvl2pPr indent="-355600" lvl="1" marL="914400" algn="l">
              <a:spcBef>
                <a:spcPts val="400"/>
              </a:spcBef>
              <a:spcAft>
                <a:spcPts val="0"/>
              </a:spcAft>
              <a:buClr>
                <a:srgbClr val="734A31"/>
              </a:buClr>
              <a:buSzPts val="2000"/>
              <a:buChar char="–"/>
              <a:defRPr sz="2000"/>
            </a:lvl2pPr>
            <a:lvl3pPr indent="-342900" lvl="2" marL="1371600" algn="l">
              <a:spcBef>
                <a:spcPts val="360"/>
              </a:spcBef>
              <a:spcAft>
                <a:spcPts val="0"/>
              </a:spcAft>
              <a:buClr>
                <a:srgbClr val="734A31"/>
              </a:buClr>
              <a:buSzPts val="1800"/>
              <a:buChar char="•"/>
              <a:defRPr sz="1800"/>
            </a:lvl3pPr>
            <a:lvl4pPr indent="-330200" lvl="3" marL="1828800" algn="l">
              <a:spcBef>
                <a:spcPts val="320"/>
              </a:spcBef>
              <a:spcAft>
                <a:spcPts val="0"/>
              </a:spcAft>
              <a:buClr>
                <a:srgbClr val="734A31"/>
              </a:buClr>
              <a:buSzPts val="1600"/>
              <a:buChar char="–"/>
              <a:defRPr sz="1600"/>
            </a:lvl4pPr>
            <a:lvl5pPr indent="-330200" lvl="4" marL="2286000" algn="l">
              <a:spcBef>
                <a:spcPts val="320"/>
              </a:spcBef>
              <a:spcAft>
                <a:spcPts val="0"/>
              </a:spcAft>
              <a:buClr>
                <a:srgbClr val="734A3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734A3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734A3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734A31"/>
              </a:buClr>
              <a:buSzPts val="3200"/>
              <a:buChar char="•"/>
              <a:defRPr sz="3200"/>
            </a:lvl1pPr>
            <a:lvl2pPr indent="-406400" lvl="1" marL="914400" algn="l">
              <a:spcBef>
                <a:spcPts val="560"/>
              </a:spcBef>
              <a:spcAft>
                <a:spcPts val="0"/>
              </a:spcAft>
              <a:buClr>
                <a:srgbClr val="734A31"/>
              </a:buClr>
              <a:buSzPts val="2800"/>
              <a:buChar char="–"/>
              <a:defRPr sz="2800"/>
            </a:lvl2pPr>
            <a:lvl3pPr indent="-381000" lvl="2" marL="1371600" algn="l">
              <a:spcBef>
                <a:spcPts val="480"/>
              </a:spcBef>
              <a:spcAft>
                <a:spcPts val="0"/>
              </a:spcAft>
              <a:buClr>
                <a:srgbClr val="734A31"/>
              </a:buClr>
              <a:buSzPts val="2400"/>
              <a:buChar char="•"/>
              <a:defRPr sz="2400"/>
            </a:lvl3pPr>
            <a:lvl4pPr indent="-355600" lvl="3" marL="1828800" algn="l">
              <a:spcBef>
                <a:spcPts val="400"/>
              </a:spcBef>
              <a:spcAft>
                <a:spcPts val="0"/>
              </a:spcAft>
              <a:buClr>
                <a:srgbClr val="734A31"/>
              </a:buClr>
              <a:buSzPts val="2000"/>
              <a:buChar char="–"/>
              <a:defRPr sz="2000"/>
            </a:lvl4pPr>
            <a:lvl5pPr indent="-355600" lvl="4" marL="2286000" algn="l">
              <a:spcBef>
                <a:spcPts val="400"/>
              </a:spcBef>
              <a:spcAft>
                <a:spcPts val="0"/>
              </a:spcAft>
              <a:buClr>
                <a:srgbClr val="734A3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734A31"/>
              </a:buClr>
              <a:buSzPts val="1400"/>
              <a:buNone/>
              <a:defRPr sz="1400"/>
            </a:lvl1pPr>
            <a:lvl2pPr indent="-228600" lvl="1" marL="914400" algn="l">
              <a:spcBef>
                <a:spcPts val="240"/>
              </a:spcBef>
              <a:spcAft>
                <a:spcPts val="0"/>
              </a:spcAft>
              <a:buClr>
                <a:srgbClr val="734A31"/>
              </a:buClr>
              <a:buSzPts val="1200"/>
              <a:buNone/>
              <a:defRPr sz="1200"/>
            </a:lvl2pPr>
            <a:lvl3pPr indent="-228600" lvl="2" marL="1371600" algn="l">
              <a:spcBef>
                <a:spcPts val="200"/>
              </a:spcBef>
              <a:spcAft>
                <a:spcPts val="0"/>
              </a:spcAft>
              <a:buClr>
                <a:srgbClr val="734A31"/>
              </a:buClr>
              <a:buSzPts val="1000"/>
              <a:buNone/>
              <a:defRPr sz="1000"/>
            </a:lvl3pPr>
            <a:lvl4pPr indent="-228600" lvl="3" marL="1828800" algn="l">
              <a:spcBef>
                <a:spcPts val="180"/>
              </a:spcBef>
              <a:spcAft>
                <a:spcPts val="0"/>
              </a:spcAft>
              <a:buClr>
                <a:srgbClr val="734A31"/>
              </a:buClr>
              <a:buSzPts val="900"/>
              <a:buNone/>
              <a:defRPr sz="900"/>
            </a:lvl4pPr>
            <a:lvl5pPr indent="-228600" lvl="4" marL="2286000" algn="l">
              <a:spcBef>
                <a:spcPts val="180"/>
              </a:spcBef>
              <a:spcAft>
                <a:spcPts val="0"/>
              </a:spcAft>
              <a:buClr>
                <a:srgbClr val="734A3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734A3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734A31"/>
              </a:buClr>
              <a:buSzPts val="3200"/>
              <a:buFont typeface="Arial"/>
              <a:buNone/>
              <a:defRPr b="0" i="0" sz="3200" u="none" cap="none" strike="noStrike">
                <a:solidFill>
                  <a:srgbClr val="734A31"/>
                </a:solidFill>
                <a:latin typeface="Calibri"/>
                <a:ea typeface="Calibri"/>
                <a:cs typeface="Calibri"/>
                <a:sym typeface="Calibri"/>
              </a:defRPr>
            </a:lvl1pPr>
            <a:lvl2pPr lvl="1" marR="0" rtl="0" algn="l">
              <a:spcBef>
                <a:spcPts val="560"/>
              </a:spcBef>
              <a:spcAft>
                <a:spcPts val="0"/>
              </a:spcAft>
              <a:buClr>
                <a:srgbClr val="734A31"/>
              </a:buClr>
              <a:buSzPts val="2800"/>
              <a:buFont typeface="Arial"/>
              <a:buNone/>
              <a:defRPr b="0" i="0" sz="2800" u="none" cap="none" strike="noStrike">
                <a:solidFill>
                  <a:srgbClr val="734A31"/>
                </a:solidFill>
                <a:latin typeface="Calibri"/>
                <a:ea typeface="Calibri"/>
                <a:cs typeface="Calibri"/>
                <a:sym typeface="Calibri"/>
              </a:defRPr>
            </a:lvl2pPr>
            <a:lvl3pPr lvl="2" marR="0" rtl="0" algn="l">
              <a:spcBef>
                <a:spcPts val="480"/>
              </a:spcBef>
              <a:spcAft>
                <a:spcPts val="0"/>
              </a:spcAft>
              <a:buClr>
                <a:srgbClr val="734A31"/>
              </a:buClr>
              <a:buSzPts val="2400"/>
              <a:buFont typeface="Arial"/>
              <a:buNone/>
              <a:defRPr b="0" i="0" sz="2400" u="none" cap="none" strike="noStrike">
                <a:solidFill>
                  <a:srgbClr val="734A31"/>
                </a:solidFill>
                <a:latin typeface="Calibri"/>
                <a:ea typeface="Calibri"/>
                <a:cs typeface="Calibri"/>
                <a:sym typeface="Calibri"/>
              </a:defRPr>
            </a:lvl3pPr>
            <a:lvl4pPr lvl="3" marR="0" rtl="0" algn="l">
              <a:spcBef>
                <a:spcPts val="400"/>
              </a:spcBef>
              <a:spcAft>
                <a:spcPts val="0"/>
              </a:spcAft>
              <a:buClr>
                <a:srgbClr val="734A31"/>
              </a:buClr>
              <a:buSzPts val="2000"/>
              <a:buFont typeface="Arial"/>
              <a:buNone/>
              <a:defRPr b="0" i="0" sz="2000" u="none" cap="none" strike="noStrike">
                <a:solidFill>
                  <a:srgbClr val="734A31"/>
                </a:solidFill>
                <a:latin typeface="Calibri"/>
                <a:ea typeface="Calibri"/>
                <a:cs typeface="Calibri"/>
                <a:sym typeface="Calibri"/>
              </a:defRPr>
            </a:lvl4pPr>
            <a:lvl5pPr lvl="4" marR="0" rtl="0" algn="l">
              <a:spcBef>
                <a:spcPts val="400"/>
              </a:spcBef>
              <a:spcAft>
                <a:spcPts val="0"/>
              </a:spcAft>
              <a:buClr>
                <a:srgbClr val="734A31"/>
              </a:buClr>
              <a:buSzPts val="2000"/>
              <a:buFont typeface="Arial"/>
              <a:buNone/>
              <a:defRPr b="0" i="0" sz="2000" u="none" cap="none" strike="noStrike">
                <a:solidFill>
                  <a:srgbClr val="734A3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734A31"/>
              </a:buClr>
              <a:buSzPts val="1400"/>
              <a:buNone/>
              <a:defRPr sz="1400"/>
            </a:lvl1pPr>
            <a:lvl2pPr indent="-228600" lvl="1" marL="914400" algn="l">
              <a:spcBef>
                <a:spcPts val="240"/>
              </a:spcBef>
              <a:spcAft>
                <a:spcPts val="0"/>
              </a:spcAft>
              <a:buClr>
                <a:srgbClr val="734A31"/>
              </a:buClr>
              <a:buSzPts val="1200"/>
              <a:buNone/>
              <a:defRPr sz="1200"/>
            </a:lvl2pPr>
            <a:lvl3pPr indent="-228600" lvl="2" marL="1371600" algn="l">
              <a:spcBef>
                <a:spcPts val="200"/>
              </a:spcBef>
              <a:spcAft>
                <a:spcPts val="0"/>
              </a:spcAft>
              <a:buClr>
                <a:srgbClr val="734A31"/>
              </a:buClr>
              <a:buSzPts val="1000"/>
              <a:buNone/>
              <a:defRPr sz="1000"/>
            </a:lvl3pPr>
            <a:lvl4pPr indent="-228600" lvl="3" marL="1828800" algn="l">
              <a:spcBef>
                <a:spcPts val="180"/>
              </a:spcBef>
              <a:spcAft>
                <a:spcPts val="0"/>
              </a:spcAft>
              <a:buClr>
                <a:srgbClr val="734A31"/>
              </a:buClr>
              <a:buSzPts val="900"/>
              <a:buNone/>
              <a:defRPr sz="900"/>
            </a:lvl4pPr>
            <a:lvl5pPr indent="-228600" lvl="4" marL="2286000" algn="l">
              <a:spcBef>
                <a:spcPts val="180"/>
              </a:spcBef>
              <a:spcAft>
                <a:spcPts val="0"/>
              </a:spcAft>
              <a:buClr>
                <a:srgbClr val="734A3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4800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734A31"/>
              </a:buClr>
              <a:buSzPts val="4400"/>
              <a:buFont typeface="Calibri"/>
              <a:buNone/>
              <a:defRPr b="0" i="0" sz="4400" u="none" cap="none" strike="noStrike">
                <a:solidFill>
                  <a:srgbClr val="734A3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0"/>
            <a:ext cx="4800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734A31"/>
              </a:buClr>
              <a:buSzPts val="3200"/>
              <a:buFont typeface="Arial"/>
              <a:buChar char="•"/>
              <a:defRPr b="0" i="0" sz="3200" u="none" cap="none" strike="noStrike">
                <a:solidFill>
                  <a:srgbClr val="734A31"/>
                </a:solidFill>
                <a:latin typeface="Calibri"/>
                <a:ea typeface="Calibri"/>
                <a:cs typeface="Calibri"/>
                <a:sym typeface="Calibri"/>
              </a:defRPr>
            </a:lvl1pPr>
            <a:lvl2pPr indent="-406400" lvl="1" marL="914400" marR="0" rtl="0" algn="l">
              <a:spcBef>
                <a:spcPts val="560"/>
              </a:spcBef>
              <a:spcAft>
                <a:spcPts val="0"/>
              </a:spcAft>
              <a:buClr>
                <a:srgbClr val="734A31"/>
              </a:buClr>
              <a:buSzPts val="2800"/>
              <a:buFont typeface="Arial"/>
              <a:buChar char="–"/>
              <a:defRPr b="0" i="0" sz="2800" u="none" cap="none" strike="noStrike">
                <a:solidFill>
                  <a:srgbClr val="734A31"/>
                </a:solidFill>
                <a:latin typeface="Calibri"/>
                <a:ea typeface="Calibri"/>
                <a:cs typeface="Calibri"/>
                <a:sym typeface="Calibri"/>
              </a:defRPr>
            </a:lvl2pPr>
            <a:lvl3pPr indent="-381000" lvl="2" marL="1371600" marR="0" rtl="0" algn="l">
              <a:spcBef>
                <a:spcPts val="480"/>
              </a:spcBef>
              <a:spcAft>
                <a:spcPts val="0"/>
              </a:spcAft>
              <a:buClr>
                <a:srgbClr val="734A31"/>
              </a:buClr>
              <a:buSzPts val="2400"/>
              <a:buFont typeface="Arial"/>
              <a:buChar char="•"/>
              <a:defRPr b="0" i="0" sz="2400" u="none" cap="none" strike="noStrike">
                <a:solidFill>
                  <a:srgbClr val="734A31"/>
                </a:solidFill>
                <a:latin typeface="Calibri"/>
                <a:ea typeface="Calibri"/>
                <a:cs typeface="Calibri"/>
                <a:sym typeface="Calibri"/>
              </a:defRPr>
            </a:lvl3pPr>
            <a:lvl4pPr indent="-355600" lvl="3" marL="1828800" marR="0" rtl="0" algn="l">
              <a:spcBef>
                <a:spcPts val="400"/>
              </a:spcBef>
              <a:spcAft>
                <a:spcPts val="0"/>
              </a:spcAft>
              <a:buClr>
                <a:srgbClr val="734A31"/>
              </a:buClr>
              <a:buSzPts val="2000"/>
              <a:buFont typeface="Arial"/>
              <a:buChar char="–"/>
              <a:defRPr b="0" i="0" sz="2000" u="none" cap="none" strike="noStrike">
                <a:solidFill>
                  <a:srgbClr val="734A31"/>
                </a:solidFill>
                <a:latin typeface="Calibri"/>
                <a:ea typeface="Calibri"/>
                <a:cs typeface="Calibri"/>
                <a:sym typeface="Calibri"/>
              </a:defRPr>
            </a:lvl4pPr>
            <a:lvl5pPr indent="-355600" lvl="4" marL="2286000" marR="0" rtl="0" algn="l">
              <a:spcBef>
                <a:spcPts val="400"/>
              </a:spcBef>
              <a:spcAft>
                <a:spcPts val="0"/>
              </a:spcAft>
              <a:buClr>
                <a:srgbClr val="734A31"/>
              </a:buClr>
              <a:buSzPts val="2000"/>
              <a:buFont typeface="Arial"/>
              <a:buChar char="»"/>
              <a:defRPr b="0" i="0" sz="2000" u="none" cap="none" strike="noStrike">
                <a:solidFill>
                  <a:srgbClr val="734A3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ctrTitle"/>
          </p:nvPr>
        </p:nvSpPr>
        <p:spPr>
          <a:xfrm>
            <a:off x="152400" y="2336025"/>
            <a:ext cx="5259000" cy="1102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
                <a:solidFill>
                  <a:srgbClr val="980000"/>
                </a:solidFill>
              </a:rPr>
              <a:t>Doge Pirates of the Cryptobbean</a:t>
            </a:r>
            <a:endParaRPr b="1">
              <a:solidFill>
                <a:srgbClr val="980000"/>
              </a:solidFill>
            </a:endParaRPr>
          </a:p>
        </p:txBody>
      </p:sp>
      <p:sp>
        <p:nvSpPr>
          <p:cNvPr id="89" name="Google Shape;89;p14"/>
          <p:cNvSpPr txBox="1"/>
          <p:nvPr>
            <p:ph idx="1" type="subTitle"/>
          </p:nvPr>
        </p:nvSpPr>
        <p:spPr>
          <a:xfrm>
            <a:off x="152400" y="3573075"/>
            <a:ext cx="5259000" cy="11025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i="1" lang="en" sz="1500">
                <a:solidFill>
                  <a:srgbClr val="980000"/>
                </a:solidFill>
              </a:rPr>
              <a:t>Matthew Newkirk, James Reeves, Blake Cizek and Abdullahi Said</a:t>
            </a:r>
            <a:endParaRPr i="1" sz="1500">
              <a:solidFill>
                <a:srgbClr val="980000"/>
              </a:solidFill>
            </a:endParaRPr>
          </a:p>
        </p:txBody>
      </p:sp>
      <p:pic>
        <p:nvPicPr>
          <p:cNvPr id="90" name="Google Shape;90;p14"/>
          <p:cNvPicPr preferRelativeResize="0"/>
          <p:nvPr/>
        </p:nvPicPr>
        <p:blipFill>
          <a:blip r:embed="rId3">
            <a:alphaModFix/>
          </a:blip>
          <a:stretch>
            <a:fillRect/>
          </a:stretch>
        </p:blipFill>
        <p:spPr>
          <a:xfrm>
            <a:off x="152400" y="467925"/>
            <a:ext cx="2390775" cy="1733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45" name="Shape 145"/>
        <p:cNvGrpSpPr/>
        <p:nvPr/>
      </p:nvGrpSpPr>
      <p:grpSpPr>
        <a:xfrm>
          <a:off x="0" y="0"/>
          <a:ext cx="0" cy="0"/>
          <a:chOff x="0" y="0"/>
          <a:chExt cx="0" cy="0"/>
        </a:xfrm>
      </p:grpSpPr>
      <p:sp>
        <p:nvSpPr>
          <p:cNvPr id="146" name="Google Shape;146;p23"/>
          <p:cNvSpPr txBox="1"/>
          <p:nvPr>
            <p:ph idx="2" type="body"/>
          </p:nvPr>
        </p:nvSpPr>
        <p:spPr>
          <a:xfrm>
            <a:off x="457200" y="1631025"/>
            <a:ext cx="4040100" cy="2963400"/>
          </a:xfrm>
          <a:prstGeom prst="rect">
            <a:avLst/>
          </a:prstGeom>
        </p:spPr>
        <p:txBody>
          <a:bodyPr anchorCtr="0" anchor="t" bIns="45700" lIns="91425" spcFirstLastPara="1" rIns="91425" wrap="square" tIns="45700">
            <a:normAutofit/>
          </a:bodyPr>
          <a:lstStyle/>
          <a:p>
            <a:pPr indent="0" lvl="0" marL="0" rtl="0" algn="l">
              <a:lnSpc>
                <a:spcPct val="80000"/>
              </a:lnSpc>
              <a:spcBef>
                <a:spcPts val="480"/>
              </a:spcBef>
              <a:spcAft>
                <a:spcPts val="0"/>
              </a:spcAft>
              <a:buNone/>
            </a:pPr>
            <a:r>
              <a:rPr b="1" lang="en" sz="1800" u="sng">
                <a:solidFill>
                  <a:srgbClr val="980000"/>
                </a:solidFill>
              </a:rPr>
              <a:t>Feature Set</a:t>
            </a:r>
            <a:r>
              <a:rPr b="1" lang="en" sz="1800">
                <a:solidFill>
                  <a:srgbClr val="980000"/>
                </a:solidFill>
              </a:rPr>
              <a:t>:</a:t>
            </a:r>
            <a:endParaRPr sz="1400">
              <a:solidFill>
                <a:srgbClr val="980000"/>
              </a:solidFill>
            </a:endParaRPr>
          </a:p>
          <a:p>
            <a:pPr indent="-317500" lvl="0" marL="457200" rtl="0" algn="l">
              <a:lnSpc>
                <a:spcPct val="80000"/>
              </a:lnSpc>
              <a:spcBef>
                <a:spcPts val="480"/>
              </a:spcBef>
              <a:spcAft>
                <a:spcPts val="0"/>
              </a:spcAft>
              <a:buClr>
                <a:srgbClr val="980000"/>
              </a:buClr>
              <a:buSzPts val="1400"/>
              <a:buChar char="•"/>
            </a:pPr>
            <a:r>
              <a:rPr lang="en" sz="1400">
                <a:solidFill>
                  <a:srgbClr val="980000"/>
                </a:solidFill>
              </a:rPr>
              <a:t>Volume, Circulating Supply, Supply Ratio, Volume Supply Ratio, MVRV Z-score, NUPL ratio, 5-day rolling volatility, and MarketCap, circulating supply ratio, and close price</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5, 1-day lags cross referenced to one output lead, serving as the forecasted the next day’s closing price.</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Train-test split set to 70%</a:t>
            </a:r>
            <a:endParaRPr sz="1400">
              <a:solidFill>
                <a:srgbClr val="980000"/>
              </a:solidFill>
            </a:endParaRPr>
          </a:p>
        </p:txBody>
      </p:sp>
      <p:sp>
        <p:nvSpPr>
          <p:cNvPr id="147" name="Google Shape;147;p23"/>
          <p:cNvSpPr txBox="1"/>
          <p:nvPr>
            <p:ph type="title"/>
          </p:nvPr>
        </p:nvSpPr>
        <p:spPr>
          <a:xfrm>
            <a:off x="457200" y="205975"/>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4000">
                <a:solidFill>
                  <a:srgbClr val="980000"/>
                </a:solidFill>
              </a:rPr>
              <a:t>LSTM Features &amp; Parameters</a:t>
            </a:r>
            <a:endParaRPr sz="4000">
              <a:solidFill>
                <a:srgbClr val="980000"/>
              </a:solidFill>
            </a:endParaRPr>
          </a:p>
        </p:txBody>
      </p:sp>
      <p:sp>
        <p:nvSpPr>
          <p:cNvPr id="148" name="Google Shape;148;p23"/>
          <p:cNvSpPr txBox="1"/>
          <p:nvPr>
            <p:ph idx="4" type="body"/>
          </p:nvPr>
        </p:nvSpPr>
        <p:spPr>
          <a:xfrm>
            <a:off x="4645025" y="1631156"/>
            <a:ext cx="4041900" cy="2963400"/>
          </a:xfrm>
          <a:prstGeom prst="rect">
            <a:avLst/>
          </a:prstGeom>
        </p:spPr>
        <p:txBody>
          <a:bodyPr anchorCtr="0" anchor="t" bIns="45700" lIns="91425" spcFirstLastPara="1" rIns="91425" wrap="square" tIns="45700">
            <a:normAutofit lnSpcReduction="10000"/>
          </a:bodyPr>
          <a:lstStyle/>
          <a:p>
            <a:pPr indent="0" lvl="0" marL="0" rtl="0" algn="l">
              <a:lnSpc>
                <a:spcPct val="80000"/>
              </a:lnSpc>
              <a:spcBef>
                <a:spcPts val="640"/>
              </a:spcBef>
              <a:spcAft>
                <a:spcPts val="0"/>
              </a:spcAft>
              <a:buClr>
                <a:schemeClr val="dk1"/>
              </a:buClr>
              <a:buSzPts val="1100"/>
              <a:buFont typeface="Arial"/>
              <a:buNone/>
            </a:pPr>
            <a:r>
              <a:rPr b="1" lang="en" sz="1800" u="sng">
                <a:solidFill>
                  <a:srgbClr val="980000"/>
                </a:solidFill>
              </a:rPr>
              <a:t>Model Description</a:t>
            </a:r>
            <a:endParaRPr b="1" sz="1800" u="sng">
              <a:solidFill>
                <a:srgbClr val="980000"/>
              </a:solidFill>
            </a:endParaRPr>
          </a:p>
          <a:p>
            <a:pPr indent="-334010" lvl="0" marL="457200" rtl="0" algn="l">
              <a:lnSpc>
                <a:spcPct val="80000"/>
              </a:lnSpc>
              <a:spcBef>
                <a:spcPts val="560"/>
              </a:spcBef>
              <a:spcAft>
                <a:spcPts val="0"/>
              </a:spcAft>
              <a:buClr>
                <a:srgbClr val="980000"/>
              </a:buClr>
              <a:buSzPts val="1660"/>
              <a:buChar char="•"/>
            </a:pPr>
            <a:r>
              <a:rPr lang="en" sz="1660">
                <a:solidFill>
                  <a:srgbClr val="980000"/>
                </a:solidFill>
              </a:rPr>
              <a:t>Tensorflow RNN</a:t>
            </a:r>
            <a:endParaRPr sz="1660">
              <a:solidFill>
                <a:srgbClr val="980000"/>
              </a:solidFill>
            </a:endParaRPr>
          </a:p>
          <a:p>
            <a:pPr indent="-334010" lvl="0" marL="457200" rtl="0" algn="l">
              <a:lnSpc>
                <a:spcPct val="80000"/>
              </a:lnSpc>
              <a:spcBef>
                <a:spcPts val="0"/>
              </a:spcBef>
              <a:spcAft>
                <a:spcPts val="0"/>
              </a:spcAft>
              <a:buClr>
                <a:srgbClr val="980000"/>
              </a:buClr>
              <a:buSzPts val="1660"/>
              <a:buChar char="•"/>
            </a:pPr>
            <a:r>
              <a:rPr lang="en" sz="1660">
                <a:solidFill>
                  <a:srgbClr val="980000"/>
                </a:solidFill>
              </a:rPr>
              <a:t>LSTM layers via Keras API</a:t>
            </a:r>
            <a:endParaRPr sz="1660">
              <a:solidFill>
                <a:srgbClr val="980000"/>
              </a:solidFill>
            </a:endParaRPr>
          </a:p>
          <a:p>
            <a:pPr indent="0" lvl="0" marL="0" rtl="0" algn="l">
              <a:lnSpc>
                <a:spcPct val="80000"/>
              </a:lnSpc>
              <a:spcBef>
                <a:spcPts val="640"/>
              </a:spcBef>
              <a:spcAft>
                <a:spcPts val="0"/>
              </a:spcAft>
              <a:buClr>
                <a:schemeClr val="dk1"/>
              </a:buClr>
              <a:buSzPts val="1100"/>
              <a:buFont typeface="Arial"/>
              <a:buNone/>
            </a:pPr>
            <a:r>
              <a:t/>
            </a:r>
            <a:endParaRPr b="1" sz="1660" u="sng">
              <a:solidFill>
                <a:srgbClr val="980000"/>
              </a:solidFill>
            </a:endParaRPr>
          </a:p>
          <a:p>
            <a:pPr indent="0" lvl="0" marL="0" rtl="0" algn="l">
              <a:lnSpc>
                <a:spcPct val="80000"/>
              </a:lnSpc>
              <a:spcBef>
                <a:spcPts val="640"/>
              </a:spcBef>
              <a:spcAft>
                <a:spcPts val="0"/>
              </a:spcAft>
              <a:buClr>
                <a:schemeClr val="dk1"/>
              </a:buClr>
              <a:buSzPts val="1100"/>
              <a:buFont typeface="Arial"/>
              <a:buNone/>
            </a:pPr>
            <a:r>
              <a:rPr b="1" lang="en" sz="1800" u="sng">
                <a:solidFill>
                  <a:srgbClr val="980000"/>
                </a:solidFill>
              </a:rPr>
              <a:t>Model Specifications</a:t>
            </a:r>
            <a:endParaRPr b="1" sz="1800" u="sng">
              <a:solidFill>
                <a:srgbClr val="980000"/>
              </a:solidFill>
            </a:endParaRPr>
          </a:p>
          <a:p>
            <a:pPr indent="-317500" lvl="0" marL="457200" rtl="0" algn="l">
              <a:lnSpc>
                <a:spcPct val="80000"/>
              </a:lnSpc>
              <a:spcBef>
                <a:spcPts val="560"/>
              </a:spcBef>
              <a:spcAft>
                <a:spcPts val="0"/>
              </a:spcAft>
              <a:buClr>
                <a:srgbClr val="980000"/>
              </a:buClr>
              <a:buSzPts val="1400"/>
              <a:buChar char="•"/>
            </a:pPr>
            <a:r>
              <a:rPr lang="en" sz="1400">
                <a:solidFill>
                  <a:srgbClr val="980000"/>
                </a:solidFill>
              </a:rPr>
              <a:t>1 input layer, 2 hidden Layers</a:t>
            </a:r>
            <a:endParaRPr sz="1400">
              <a:solidFill>
                <a:srgbClr val="980000"/>
              </a:solidFill>
            </a:endParaRPr>
          </a:p>
          <a:p>
            <a:pPr indent="-317500" lvl="0" marL="457200" rtl="0" algn="l">
              <a:lnSpc>
                <a:spcPct val="80000"/>
              </a:lnSpc>
              <a:spcBef>
                <a:spcPts val="0"/>
              </a:spcBef>
              <a:spcAft>
                <a:spcPts val="0"/>
              </a:spcAft>
              <a:buClr>
                <a:srgbClr val="980000"/>
              </a:buClr>
              <a:buSzPts val="1400"/>
              <a:buChar char="•"/>
            </a:pPr>
            <a:r>
              <a:rPr lang="en" sz="1400">
                <a:solidFill>
                  <a:srgbClr val="980000"/>
                </a:solidFill>
              </a:rPr>
              <a:t>Inputs lagged 5 days</a:t>
            </a:r>
            <a:endParaRPr sz="1400">
              <a:solidFill>
                <a:srgbClr val="980000"/>
              </a:solidFill>
            </a:endParaRPr>
          </a:p>
          <a:p>
            <a:pPr indent="-317500" lvl="0" marL="457200" rtl="0" algn="l">
              <a:lnSpc>
                <a:spcPct val="80000"/>
              </a:lnSpc>
              <a:spcBef>
                <a:spcPts val="0"/>
              </a:spcBef>
              <a:spcAft>
                <a:spcPts val="0"/>
              </a:spcAft>
              <a:buClr>
                <a:srgbClr val="980000"/>
              </a:buClr>
              <a:buSzPts val="1400"/>
              <a:buChar char="•"/>
            </a:pPr>
            <a:r>
              <a:rPr lang="en" sz="1400">
                <a:solidFill>
                  <a:srgbClr val="980000"/>
                </a:solidFill>
              </a:rPr>
              <a:t>Dropout rate of 20% per hidden layer.</a:t>
            </a:r>
            <a:endParaRPr sz="1400">
              <a:solidFill>
                <a:srgbClr val="980000"/>
              </a:solidFill>
            </a:endParaRPr>
          </a:p>
          <a:p>
            <a:pPr indent="-317500" lvl="0" marL="457200" rtl="0" algn="l">
              <a:lnSpc>
                <a:spcPct val="80000"/>
              </a:lnSpc>
              <a:spcBef>
                <a:spcPts val="0"/>
              </a:spcBef>
              <a:spcAft>
                <a:spcPts val="0"/>
              </a:spcAft>
              <a:buClr>
                <a:srgbClr val="980000"/>
              </a:buClr>
              <a:buSzPts val="1400"/>
              <a:buChar char="•"/>
            </a:pPr>
            <a:r>
              <a:rPr lang="en" sz="1400">
                <a:solidFill>
                  <a:srgbClr val="980000"/>
                </a:solidFill>
              </a:rPr>
              <a:t>1000 epochs, </a:t>
            </a:r>
            <a:endParaRPr sz="1400">
              <a:solidFill>
                <a:srgbClr val="980000"/>
              </a:solidFill>
            </a:endParaRPr>
          </a:p>
          <a:p>
            <a:pPr indent="-317500" lvl="0" marL="457200" rtl="0" algn="l">
              <a:lnSpc>
                <a:spcPct val="80000"/>
              </a:lnSpc>
              <a:spcBef>
                <a:spcPts val="0"/>
              </a:spcBef>
              <a:spcAft>
                <a:spcPts val="0"/>
              </a:spcAft>
              <a:buClr>
                <a:srgbClr val="980000"/>
              </a:buClr>
              <a:buSzPts val="1400"/>
              <a:buChar char="•"/>
            </a:pPr>
            <a:r>
              <a:rPr lang="en" sz="1400">
                <a:solidFill>
                  <a:srgbClr val="980000"/>
                </a:solidFill>
              </a:rPr>
              <a:t>28 batch size</a:t>
            </a:r>
            <a:endParaRPr sz="1400">
              <a:solidFill>
                <a:srgbClr val="980000"/>
              </a:solidFill>
            </a:endParaRPr>
          </a:p>
          <a:p>
            <a:pPr indent="-317500" lvl="0" marL="457200" rtl="0" algn="l">
              <a:lnSpc>
                <a:spcPct val="80000"/>
              </a:lnSpc>
              <a:spcBef>
                <a:spcPts val="0"/>
              </a:spcBef>
              <a:spcAft>
                <a:spcPts val="0"/>
              </a:spcAft>
              <a:buClr>
                <a:srgbClr val="980000"/>
              </a:buClr>
              <a:buSzPts val="1400"/>
              <a:buChar char="•"/>
            </a:pPr>
            <a:r>
              <a:rPr lang="en" sz="1400">
                <a:solidFill>
                  <a:srgbClr val="980000"/>
                </a:solidFill>
              </a:rPr>
              <a:t>Adam Optimizer</a:t>
            </a:r>
            <a:endParaRPr sz="1400">
              <a:solidFill>
                <a:srgbClr val="980000"/>
              </a:solidFill>
            </a:endParaRPr>
          </a:p>
          <a:p>
            <a:pPr indent="0" lvl="0" marL="914400" rtl="0" algn="l">
              <a:lnSpc>
                <a:spcPct val="80000"/>
              </a:lnSpc>
              <a:spcBef>
                <a:spcPts val="560"/>
              </a:spcBef>
              <a:spcAft>
                <a:spcPts val="0"/>
              </a:spcAft>
              <a:buNone/>
            </a:pPr>
            <a:r>
              <a:t/>
            </a:r>
            <a:endParaRPr sz="1400">
              <a:solidFill>
                <a:srgbClr val="980000"/>
              </a:solidFill>
            </a:endParaRPr>
          </a:p>
          <a:p>
            <a:pPr indent="0" lvl="0" marL="0" rtl="0" algn="l">
              <a:spcBef>
                <a:spcPts val="48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129625" y="445025"/>
            <a:ext cx="8520600" cy="57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solidFill>
                  <a:srgbClr val="980000"/>
                </a:solidFill>
              </a:rPr>
              <a:t>Model Evaluation/Results</a:t>
            </a:r>
            <a:endParaRPr>
              <a:solidFill>
                <a:srgbClr val="980000"/>
              </a:solidFill>
            </a:endParaRPr>
          </a:p>
        </p:txBody>
      </p:sp>
      <p:sp>
        <p:nvSpPr>
          <p:cNvPr id="154" name="Google Shape;154;p24"/>
          <p:cNvSpPr txBox="1"/>
          <p:nvPr>
            <p:ph idx="1" type="body"/>
          </p:nvPr>
        </p:nvSpPr>
        <p:spPr>
          <a:xfrm>
            <a:off x="311700" y="1234075"/>
            <a:ext cx="8520600" cy="3334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1400">
                <a:solidFill>
                  <a:srgbClr val="980000"/>
                </a:solidFill>
              </a:rPr>
              <a:t>Thus far the model has struggled to learn the rapid rise in BTC price towards the end of the dataset. Adding additional features such as rolling volatility and market supply cap ratio helped the model to grasp this sudden burst of value. Application of repeated fittings of varying batch sizes (finally settling upon a batch size of 7, or a week) also gradually helped the LSTM to ‘learn’ the price surge. Repeated fittings of training data also helped lower the the RMSE to </a:t>
            </a:r>
            <a:r>
              <a:rPr lang="en" sz="1400">
                <a:solidFill>
                  <a:srgbClr val="980000"/>
                </a:solidFill>
              </a:rPr>
              <a:t>5158 with a </a:t>
            </a:r>
            <a:r>
              <a:rPr lang="en" sz="1200">
                <a:solidFill>
                  <a:srgbClr val="980000"/>
                </a:solidFill>
                <a:latin typeface="Roboto"/>
                <a:ea typeface="Roboto"/>
                <a:cs typeface="Roboto"/>
                <a:sym typeface="Roboto"/>
              </a:rPr>
              <a:t>R</a:t>
            </a:r>
            <a:r>
              <a:rPr b="1" baseline="30000" lang="en" sz="1200">
                <a:solidFill>
                  <a:srgbClr val="980000"/>
                </a:solidFill>
                <a:latin typeface="Roboto"/>
                <a:ea typeface="Roboto"/>
                <a:cs typeface="Roboto"/>
                <a:sym typeface="Roboto"/>
              </a:rPr>
              <a:t>2</a:t>
            </a:r>
            <a:r>
              <a:rPr lang="en" sz="1400">
                <a:solidFill>
                  <a:srgbClr val="980000"/>
                </a:solidFill>
              </a:rPr>
              <a:t> of 0.79, </a:t>
            </a:r>
            <a:r>
              <a:rPr lang="en" sz="1400">
                <a:solidFill>
                  <a:srgbClr val="980000"/>
                </a:solidFill>
              </a:rPr>
              <a:t>and closing price at an average of $9000 dollars to around $5000. Additionally tweaking of both the feature set and model composition will likely lead to further improvements.</a:t>
            </a:r>
            <a:endParaRPr sz="1400">
              <a:solidFill>
                <a:srgbClr val="980000"/>
              </a:solidFill>
            </a:endParaRPr>
          </a:p>
        </p:txBody>
      </p:sp>
      <p:pic>
        <p:nvPicPr>
          <p:cNvPr id="155" name="Google Shape;155;p24"/>
          <p:cNvPicPr preferRelativeResize="0"/>
          <p:nvPr/>
        </p:nvPicPr>
        <p:blipFill>
          <a:blip r:embed="rId3">
            <a:alphaModFix/>
          </a:blip>
          <a:stretch>
            <a:fillRect/>
          </a:stretch>
        </p:blipFill>
        <p:spPr>
          <a:xfrm>
            <a:off x="403575" y="2653325"/>
            <a:ext cx="8246651" cy="249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solidFill>
                  <a:srgbClr val="980000"/>
                </a:solidFill>
              </a:rPr>
              <a:t>Model Conclusions</a:t>
            </a:r>
            <a:endParaRPr>
              <a:solidFill>
                <a:srgbClr val="980000"/>
              </a:solidFill>
            </a:endParaRPr>
          </a:p>
        </p:txBody>
      </p:sp>
      <p:sp>
        <p:nvSpPr>
          <p:cNvPr id="161" name="Google Shape;161;p25"/>
          <p:cNvSpPr txBox="1"/>
          <p:nvPr>
            <p:ph idx="1" type="body"/>
          </p:nvPr>
        </p:nvSpPr>
        <p:spPr>
          <a:xfrm>
            <a:off x="311700" y="1234075"/>
            <a:ext cx="8520600" cy="3334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1600">
                <a:solidFill>
                  <a:srgbClr val="980000"/>
                </a:solidFill>
              </a:rPr>
              <a:t>Though instructive as a learning exercise, formulating the machine learning forecast problem (whether or not the next day is a good day to trade BTC) as a regression problem is potentially a bad fit for the proposed usage of the model. Redefining the problem as classification would potentially be a better fit for the purpose of combining ML forecasting with other more traditional ALGO trade logic signals. Another </a:t>
            </a:r>
            <a:r>
              <a:rPr lang="en" sz="1600">
                <a:solidFill>
                  <a:srgbClr val="980000"/>
                </a:solidFill>
              </a:rPr>
              <a:t>recommendation</a:t>
            </a:r>
            <a:r>
              <a:rPr lang="en" sz="1600">
                <a:solidFill>
                  <a:srgbClr val="980000"/>
                </a:solidFill>
              </a:rPr>
              <a:t> could be to increase the training period to include recent price spikes.</a:t>
            </a:r>
            <a:endParaRPr sz="1600">
              <a:solidFill>
                <a:srgbClr val="980000"/>
              </a:solidFill>
            </a:endParaRPr>
          </a:p>
        </p:txBody>
      </p:sp>
      <p:pic>
        <p:nvPicPr>
          <p:cNvPr id="162" name="Google Shape;162;p25"/>
          <p:cNvPicPr preferRelativeResize="0"/>
          <p:nvPr/>
        </p:nvPicPr>
        <p:blipFill>
          <a:blip r:embed="rId3">
            <a:alphaModFix/>
          </a:blip>
          <a:stretch>
            <a:fillRect/>
          </a:stretch>
        </p:blipFill>
        <p:spPr>
          <a:xfrm>
            <a:off x="395000" y="2741400"/>
            <a:ext cx="8294850" cy="232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solidFill>
                  <a:srgbClr val="980000"/>
                </a:solidFill>
              </a:rPr>
              <a:t>Retrospective</a:t>
            </a:r>
            <a:endParaRPr>
              <a:solidFill>
                <a:srgbClr val="980000"/>
              </a:solidFill>
            </a:endParaRPr>
          </a:p>
        </p:txBody>
      </p:sp>
      <p:sp>
        <p:nvSpPr>
          <p:cNvPr id="168" name="Google Shape;168;p26"/>
          <p:cNvSpPr txBox="1"/>
          <p:nvPr>
            <p:ph idx="1" type="body"/>
          </p:nvPr>
        </p:nvSpPr>
        <p:spPr>
          <a:xfrm>
            <a:off x="311700" y="1234075"/>
            <a:ext cx="8520600" cy="3873600"/>
          </a:xfrm>
          <a:prstGeom prst="rect">
            <a:avLst/>
          </a:prstGeom>
        </p:spPr>
        <p:txBody>
          <a:bodyPr anchorCtr="0" anchor="t" bIns="45700" lIns="91425" spcFirstLastPara="1" rIns="91425" wrap="square" tIns="45700">
            <a:normAutofit fontScale="92500" lnSpcReduction="20000"/>
          </a:bodyPr>
          <a:lstStyle/>
          <a:p>
            <a:pPr indent="0" lvl="0" marL="0" rtl="0" algn="l">
              <a:spcBef>
                <a:spcPts val="640"/>
              </a:spcBef>
              <a:spcAft>
                <a:spcPts val="0"/>
              </a:spcAft>
              <a:buNone/>
            </a:pPr>
            <a:r>
              <a:rPr b="1" lang="en" sz="1900" u="sng">
                <a:solidFill>
                  <a:srgbClr val="980000"/>
                </a:solidFill>
              </a:rPr>
              <a:t>Challenges:</a:t>
            </a:r>
            <a:endParaRPr b="1" sz="1900" u="sng">
              <a:solidFill>
                <a:srgbClr val="980000"/>
              </a:solidFill>
            </a:endParaRPr>
          </a:p>
          <a:p>
            <a:pPr indent="-316706" lvl="0" marL="457200" rtl="0" algn="l">
              <a:spcBef>
                <a:spcPts val="640"/>
              </a:spcBef>
              <a:spcAft>
                <a:spcPts val="0"/>
              </a:spcAft>
              <a:buClr>
                <a:srgbClr val="980000"/>
              </a:buClr>
              <a:buSzPct val="100000"/>
              <a:buChar char="•"/>
            </a:pPr>
            <a:r>
              <a:rPr lang="en" sz="1500">
                <a:solidFill>
                  <a:srgbClr val="980000"/>
                </a:solidFill>
              </a:rPr>
              <a:t>Data availability of social media sentiment caused a riff between developing a model at the day grain and a trading bot to as low as 5 minutes, leading to an overcommitment on scope:</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Deciding on the range for day grain and 5 minutes bot</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Deciding on which features to add, not having enough time to check for highly correlated features, which could hurt the model</a:t>
            </a:r>
            <a:endParaRPr sz="1500">
              <a:solidFill>
                <a:srgbClr val="980000"/>
              </a:solidFill>
            </a:endParaRPr>
          </a:p>
          <a:p>
            <a:pPr indent="-316706" lvl="0" marL="457200" rtl="0" algn="l">
              <a:spcBef>
                <a:spcPts val="0"/>
              </a:spcBef>
              <a:spcAft>
                <a:spcPts val="0"/>
              </a:spcAft>
              <a:buClr>
                <a:srgbClr val="980000"/>
              </a:buClr>
              <a:buSzPct val="100000"/>
              <a:buChar char="•"/>
            </a:pPr>
            <a:r>
              <a:rPr lang="en" sz="1500">
                <a:solidFill>
                  <a:srgbClr val="980000"/>
                </a:solidFill>
              </a:rPr>
              <a:t>Last 6 months of extreme </a:t>
            </a:r>
            <a:r>
              <a:rPr lang="en" sz="1500">
                <a:solidFill>
                  <a:srgbClr val="980000"/>
                </a:solidFill>
              </a:rPr>
              <a:t>volatility</a:t>
            </a:r>
            <a:r>
              <a:rPr lang="en" sz="1500">
                <a:solidFill>
                  <a:srgbClr val="980000"/>
                </a:solidFill>
              </a:rPr>
              <a:t> caused issues for our feature limited dataset</a:t>
            </a:r>
            <a:endParaRPr sz="1500">
              <a:solidFill>
                <a:srgbClr val="980000"/>
              </a:solidFill>
            </a:endParaRPr>
          </a:p>
          <a:p>
            <a:pPr indent="-316706" lvl="0" marL="457200" rtl="0" algn="l">
              <a:spcBef>
                <a:spcPts val="0"/>
              </a:spcBef>
              <a:spcAft>
                <a:spcPts val="0"/>
              </a:spcAft>
              <a:buClr>
                <a:srgbClr val="980000"/>
              </a:buClr>
              <a:buSzPct val="100000"/>
              <a:buChar char="•"/>
            </a:pPr>
            <a:r>
              <a:rPr lang="en" sz="1500">
                <a:solidFill>
                  <a:srgbClr val="980000"/>
                </a:solidFill>
              </a:rPr>
              <a:t>Could have changed the training/ test split to include more recent price changes in the training.</a:t>
            </a:r>
            <a:endParaRPr sz="1500">
              <a:solidFill>
                <a:srgbClr val="980000"/>
              </a:solidFill>
            </a:endParaRPr>
          </a:p>
          <a:p>
            <a:pPr indent="0" lvl="0" marL="0" rtl="0" algn="l">
              <a:spcBef>
                <a:spcPts val="640"/>
              </a:spcBef>
              <a:spcAft>
                <a:spcPts val="0"/>
              </a:spcAft>
              <a:buNone/>
            </a:pPr>
            <a:r>
              <a:rPr b="1" lang="en" sz="1900" u="sng">
                <a:solidFill>
                  <a:srgbClr val="980000"/>
                </a:solidFill>
              </a:rPr>
              <a:t>Future Roadmap</a:t>
            </a:r>
            <a:r>
              <a:rPr lang="en" sz="1900">
                <a:solidFill>
                  <a:srgbClr val="980000"/>
                </a:solidFill>
              </a:rPr>
              <a:t>:</a:t>
            </a:r>
            <a:endParaRPr sz="1900">
              <a:solidFill>
                <a:srgbClr val="980000"/>
              </a:solidFill>
            </a:endParaRPr>
          </a:p>
          <a:p>
            <a:pPr indent="-316706" lvl="0" marL="457200" rtl="0" algn="l">
              <a:spcBef>
                <a:spcPts val="640"/>
              </a:spcBef>
              <a:spcAft>
                <a:spcPts val="0"/>
              </a:spcAft>
              <a:buClr>
                <a:srgbClr val="980000"/>
              </a:buClr>
              <a:buSzPct val="100000"/>
              <a:buChar char="•"/>
            </a:pPr>
            <a:r>
              <a:rPr lang="en" sz="1500">
                <a:solidFill>
                  <a:srgbClr val="980000"/>
                </a:solidFill>
              </a:rPr>
              <a:t>Devise working trade logic:</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Signal Strategy Moving Average Crossover or MACD.</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Integration of traditional ALGO trade strategy with LSTM online forecasting.</a:t>
            </a:r>
            <a:endParaRPr sz="1500">
              <a:solidFill>
                <a:srgbClr val="980000"/>
              </a:solidFill>
            </a:endParaRPr>
          </a:p>
          <a:p>
            <a:pPr indent="-316706" lvl="0" marL="457200" rtl="0" algn="l">
              <a:spcBef>
                <a:spcPts val="0"/>
              </a:spcBef>
              <a:spcAft>
                <a:spcPts val="0"/>
              </a:spcAft>
              <a:buClr>
                <a:srgbClr val="980000"/>
              </a:buClr>
              <a:buSzPct val="100000"/>
              <a:buChar char="•"/>
            </a:pPr>
            <a:r>
              <a:rPr lang="en" sz="1500">
                <a:solidFill>
                  <a:srgbClr val="980000"/>
                </a:solidFill>
              </a:rPr>
              <a:t>Once a specific trade strategy is postulated, it must be adequately backtested to evaluate the soundness and profitability of the proposed trading strategy.</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Additionally, the working version of the automated script should incorporate live metrics to track the accuracy of the LSTM forecasting as new data occurs as well as tracking the potential profitability of the implemented strategy.</a:t>
            </a:r>
            <a:endParaRPr sz="1500">
              <a:solidFill>
                <a:srgbClr val="980000"/>
              </a:solidFill>
            </a:endParaRPr>
          </a:p>
          <a:p>
            <a:pPr indent="-316706" lvl="0" marL="457200" rtl="0" algn="l">
              <a:spcBef>
                <a:spcPts val="0"/>
              </a:spcBef>
              <a:spcAft>
                <a:spcPts val="0"/>
              </a:spcAft>
              <a:buClr>
                <a:srgbClr val="980000"/>
              </a:buClr>
              <a:buSzPct val="100000"/>
              <a:buChar char="•"/>
            </a:pPr>
            <a:r>
              <a:rPr lang="en" sz="1500">
                <a:solidFill>
                  <a:srgbClr val="980000"/>
                </a:solidFill>
              </a:rPr>
              <a:t>Develop a simulated trade environment to evaluate the bot without real financial risk.</a:t>
            </a:r>
            <a:endParaRPr sz="1500">
              <a:solidFill>
                <a:srgbClr val="980000"/>
              </a:solidFill>
            </a:endParaRPr>
          </a:p>
          <a:p>
            <a:pPr indent="-316706" lvl="1" marL="914400" rtl="0" algn="l">
              <a:spcBef>
                <a:spcPts val="0"/>
              </a:spcBef>
              <a:spcAft>
                <a:spcPts val="0"/>
              </a:spcAft>
              <a:buClr>
                <a:srgbClr val="980000"/>
              </a:buClr>
              <a:buSzPct val="100000"/>
              <a:buChar char="–"/>
            </a:pPr>
            <a:r>
              <a:rPr lang="en" sz="1500">
                <a:solidFill>
                  <a:srgbClr val="980000"/>
                </a:solidFill>
              </a:rPr>
              <a:t>Whether it be an existing Sandbox API (Like Coinbase) or a purely local simulation of price.</a:t>
            </a:r>
            <a:endParaRPr sz="1500">
              <a:solidFill>
                <a:srgbClr val="98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457200" y="205978"/>
            <a:ext cx="4800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459">
                <a:solidFill>
                  <a:srgbClr val="980000"/>
                </a:solidFill>
              </a:rPr>
              <a:t>Five Minute Kraken Script</a:t>
            </a:r>
            <a:endParaRPr sz="1960">
              <a:solidFill>
                <a:srgbClr val="980000"/>
              </a:solidFill>
            </a:endParaRPr>
          </a:p>
        </p:txBody>
      </p:sp>
      <p:sp>
        <p:nvSpPr>
          <p:cNvPr id="174" name="Google Shape;174;p27"/>
          <p:cNvSpPr txBox="1"/>
          <p:nvPr/>
        </p:nvSpPr>
        <p:spPr>
          <a:xfrm>
            <a:off x="2323275" y="1503300"/>
            <a:ext cx="7156200" cy="83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5" name="Google Shape;175;p27"/>
          <p:cNvSpPr txBox="1"/>
          <p:nvPr/>
        </p:nvSpPr>
        <p:spPr>
          <a:xfrm>
            <a:off x="457200" y="1093300"/>
            <a:ext cx="4982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980000"/>
              </a:buClr>
              <a:buSzPts val="1400"/>
              <a:buFont typeface="Calibri"/>
              <a:buChar char="●"/>
            </a:pPr>
            <a:r>
              <a:rPr lang="en">
                <a:solidFill>
                  <a:srgbClr val="980000"/>
                </a:solidFill>
                <a:latin typeface="Calibri"/>
                <a:ea typeface="Calibri"/>
                <a:cs typeface="Calibri"/>
                <a:sym typeface="Calibri"/>
              </a:rPr>
              <a:t>This script collects </a:t>
            </a:r>
            <a:r>
              <a:rPr lang="en">
                <a:solidFill>
                  <a:srgbClr val="980000"/>
                </a:solidFill>
                <a:latin typeface="Calibri"/>
                <a:ea typeface="Calibri"/>
                <a:cs typeface="Calibri"/>
                <a:sym typeface="Calibri"/>
              </a:rPr>
              <a:t>basic</a:t>
            </a:r>
            <a:r>
              <a:rPr lang="en">
                <a:solidFill>
                  <a:srgbClr val="980000"/>
                </a:solidFill>
                <a:latin typeface="Calibri"/>
                <a:ea typeface="Calibri"/>
                <a:cs typeface="Calibri"/>
                <a:sym typeface="Calibri"/>
              </a:rPr>
              <a:t> BTC ticker data every five minutes along with sentiment scores for recent posts about Bitcoin on both Twitter and r/Bitcoin. </a:t>
            </a:r>
            <a:endParaRPr>
              <a:solidFill>
                <a:srgbClr val="980000"/>
              </a:solidFill>
              <a:latin typeface="Calibri"/>
              <a:ea typeface="Calibri"/>
              <a:cs typeface="Calibri"/>
              <a:sym typeface="Calibri"/>
            </a:endParaRPr>
          </a:p>
          <a:p>
            <a:pPr indent="0" lvl="0" marL="0" rtl="0" algn="l">
              <a:spcBef>
                <a:spcPts val="0"/>
              </a:spcBef>
              <a:spcAft>
                <a:spcPts val="0"/>
              </a:spcAft>
              <a:buNone/>
            </a:pPr>
            <a:r>
              <a:t/>
            </a:r>
            <a:endParaRPr>
              <a:solidFill>
                <a:srgbClr val="980000"/>
              </a:solidFill>
              <a:latin typeface="Calibri"/>
              <a:ea typeface="Calibri"/>
              <a:cs typeface="Calibri"/>
              <a:sym typeface="Calibri"/>
            </a:endParaRPr>
          </a:p>
          <a:p>
            <a:pPr indent="-317500" lvl="0" marL="457200" rtl="0" algn="l">
              <a:spcBef>
                <a:spcPts val="0"/>
              </a:spcBef>
              <a:spcAft>
                <a:spcPts val="0"/>
              </a:spcAft>
              <a:buClr>
                <a:srgbClr val="980000"/>
              </a:buClr>
              <a:buSzPts val="1400"/>
              <a:buFont typeface="Calibri"/>
              <a:buChar char="●"/>
            </a:pPr>
            <a:r>
              <a:rPr lang="en">
                <a:solidFill>
                  <a:srgbClr val="980000"/>
                </a:solidFill>
                <a:latin typeface="Calibri"/>
                <a:ea typeface="Calibri"/>
                <a:cs typeface="Calibri"/>
                <a:sym typeface="Calibri"/>
              </a:rPr>
              <a:t>It then fits data into a pre-trained LSTM with the same construction as used during our analysis. The LSTM then attempts to predict the next value for BTC’s closing price.</a:t>
            </a:r>
            <a:endParaRPr>
              <a:solidFill>
                <a:srgbClr val="98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457200" y="205978"/>
            <a:ext cx="4800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pic>
        <p:nvPicPr>
          <p:cNvPr id="181" name="Google Shape;181;p28"/>
          <p:cNvPicPr preferRelativeResize="0"/>
          <p:nvPr/>
        </p:nvPicPr>
        <p:blipFill>
          <a:blip r:embed="rId3">
            <a:alphaModFix/>
          </a:blip>
          <a:stretch>
            <a:fillRect/>
          </a:stretch>
        </p:blipFill>
        <p:spPr>
          <a:xfrm>
            <a:off x="0" y="0"/>
            <a:ext cx="9144000" cy="51434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279750" y="215803"/>
            <a:ext cx="4800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solidFill>
                  <a:srgbClr val="980000"/>
                </a:solidFill>
              </a:rPr>
              <a:t>Questions?</a:t>
            </a:r>
            <a:endParaRPr>
              <a:solidFill>
                <a:srgbClr val="980000"/>
              </a:solidFill>
            </a:endParaRPr>
          </a:p>
        </p:txBody>
      </p:sp>
      <p:pic>
        <p:nvPicPr>
          <p:cNvPr id="187" name="Google Shape;187;p29"/>
          <p:cNvPicPr preferRelativeResize="0"/>
          <p:nvPr/>
        </p:nvPicPr>
        <p:blipFill>
          <a:blip r:embed="rId3">
            <a:alphaModFix/>
          </a:blip>
          <a:stretch>
            <a:fillRect/>
          </a:stretch>
        </p:blipFill>
        <p:spPr>
          <a:xfrm>
            <a:off x="279750" y="1306275"/>
            <a:ext cx="2198025" cy="3297026"/>
          </a:xfrm>
          <a:prstGeom prst="rect">
            <a:avLst/>
          </a:prstGeom>
          <a:noFill/>
          <a:ln>
            <a:noFill/>
          </a:ln>
        </p:spPr>
      </p:pic>
      <p:pic>
        <p:nvPicPr>
          <p:cNvPr id="188" name="Google Shape;188;p29"/>
          <p:cNvPicPr preferRelativeResize="0"/>
          <p:nvPr/>
        </p:nvPicPr>
        <p:blipFill>
          <a:blip r:embed="rId3">
            <a:alphaModFix/>
          </a:blip>
          <a:stretch>
            <a:fillRect/>
          </a:stretch>
        </p:blipFill>
        <p:spPr>
          <a:xfrm>
            <a:off x="1964350" y="1029175"/>
            <a:ext cx="2198025" cy="3297026"/>
          </a:xfrm>
          <a:prstGeom prst="rect">
            <a:avLst/>
          </a:prstGeom>
          <a:noFill/>
          <a:ln>
            <a:noFill/>
          </a:ln>
        </p:spPr>
      </p:pic>
      <p:pic>
        <p:nvPicPr>
          <p:cNvPr id="189" name="Google Shape;189;p29"/>
          <p:cNvPicPr preferRelativeResize="0"/>
          <p:nvPr/>
        </p:nvPicPr>
        <p:blipFill>
          <a:blip r:embed="rId4">
            <a:alphaModFix/>
          </a:blip>
          <a:stretch>
            <a:fillRect/>
          </a:stretch>
        </p:blipFill>
        <p:spPr>
          <a:xfrm>
            <a:off x="3479925" y="2000625"/>
            <a:ext cx="3071150" cy="307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94" name="Shape 94"/>
        <p:cNvGrpSpPr/>
        <p:nvPr/>
      </p:nvGrpSpPr>
      <p:grpSpPr>
        <a:xfrm>
          <a:off x="0" y="0"/>
          <a:ext cx="0" cy="0"/>
          <a:chOff x="0" y="0"/>
          <a:chExt cx="0" cy="0"/>
        </a:xfrm>
      </p:grpSpPr>
      <p:sp>
        <p:nvSpPr>
          <p:cNvPr id="95" name="Google Shape;95;p1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4000">
                <a:solidFill>
                  <a:srgbClr val="980000"/>
                </a:solidFill>
              </a:rPr>
              <a:t>Executive Summary</a:t>
            </a:r>
            <a:endParaRPr sz="4000">
              <a:solidFill>
                <a:srgbClr val="980000"/>
              </a:solidFill>
            </a:endParaRPr>
          </a:p>
        </p:txBody>
      </p:sp>
      <p:sp>
        <p:nvSpPr>
          <p:cNvPr id="96" name="Google Shape;96;p15"/>
          <p:cNvSpPr txBox="1"/>
          <p:nvPr>
            <p:ph idx="1" type="body"/>
          </p:nvPr>
        </p:nvSpPr>
        <p:spPr>
          <a:xfrm>
            <a:off x="311700" y="1234075"/>
            <a:ext cx="8520600" cy="3598200"/>
          </a:xfrm>
          <a:prstGeom prst="rect">
            <a:avLst/>
          </a:prstGeom>
        </p:spPr>
        <p:txBody>
          <a:bodyPr anchorCtr="0" anchor="t" bIns="45700" lIns="91425" spcFirstLastPara="1" rIns="91425" wrap="square" tIns="45700">
            <a:normAutofit lnSpcReduction="20000"/>
          </a:bodyPr>
          <a:lstStyle/>
          <a:p>
            <a:pPr indent="0" lvl="0" marL="0" rtl="0" algn="l">
              <a:spcBef>
                <a:spcPts val="100"/>
              </a:spcBef>
              <a:spcAft>
                <a:spcPts val="0"/>
              </a:spcAft>
              <a:buNone/>
            </a:pPr>
            <a:r>
              <a:rPr b="1" lang="en" sz="1800" u="sng">
                <a:solidFill>
                  <a:srgbClr val="980000"/>
                </a:solidFill>
              </a:rPr>
              <a:t>Learning </a:t>
            </a:r>
            <a:r>
              <a:rPr b="1" lang="en" sz="1800" u="sng">
                <a:solidFill>
                  <a:srgbClr val="980000"/>
                </a:solidFill>
              </a:rPr>
              <a:t>Objectives</a:t>
            </a:r>
            <a:r>
              <a:rPr b="1" lang="en" sz="1800">
                <a:solidFill>
                  <a:srgbClr val="980000"/>
                </a:solidFill>
              </a:rPr>
              <a:t>:</a:t>
            </a:r>
            <a:endParaRPr b="1" sz="1800">
              <a:solidFill>
                <a:srgbClr val="980000"/>
              </a:solidFill>
            </a:endParaRPr>
          </a:p>
          <a:p>
            <a:pPr indent="-317500" lvl="0" marL="457200" rtl="0" algn="l">
              <a:spcBef>
                <a:spcPts val="100"/>
              </a:spcBef>
              <a:spcAft>
                <a:spcPts val="0"/>
              </a:spcAft>
              <a:buClr>
                <a:srgbClr val="980000"/>
              </a:buClr>
              <a:buSzPts val="1400"/>
              <a:buChar char="•"/>
            </a:pPr>
            <a:r>
              <a:rPr lang="en" sz="1400">
                <a:solidFill>
                  <a:srgbClr val="980000"/>
                </a:solidFill>
              </a:rPr>
              <a:t>Develop domain knowledge of cryptocurrency exchanges and machine learning </a:t>
            </a:r>
            <a:r>
              <a:rPr lang="en" sz="1400">
                <a:solidFill>
                  <a:srgbClr val="980000"/>
                </a:solidFill>
              </a:rPr>
              <a:t>expertise</a:t>
            </a:r>
            <a:r>
              <a:rPr lang="en" sz="1400">
                <a:solidFill>
                  <a:srgbClr val="980000"/>
                </a:solidFill>
              </a:rPr>
              <a:t> as it </a:t>
            </a:r>
            <a:r>
              <a:rPr lang="en" sz="1400">
                <a:solidFill>
                  <a:srgbClr val="980000"/>
                </a:solidFill>
              </a:rPr>
              <a:t>applies</a:t>
            </a:r>
            <a:r>
              <a:rPr lang="en" sz="1400">
                <a:solidFill>
                  <a:srgbClr val="980000"/>
                </a:solidFill>
              </a:rPr>
              <a:t> to developing </a:t>
            </a:r>
            <a:r>
              <a:rPr lang="en" sz="1400">
                <a:solidFill>
                  <a:srgbClr val="980000"/>
                </a:solidFill>
              </a:rPr>
              <a:t>algorithmic trading strategies</a:t>
            </a:r>
            <a:endParaRPr sz="1400">
              <a:solidFill>
                <a:srgbClr val="980000"/>
              </a:solidFill>
            </a:endParaRPr>
          </a:p>
          <a:p>
            <a:pPr indent="0" lvl="0" marL="342900" rtl="0" algn="l">
              <a:spcBef>
                <a:spcPts val="100"/>
              </a:spcBef>
              <a:spcAft>
                <a:spcPts val="0"/>
              </a:spcAft>
              <a:buNone/>
            </a:pPr>
            <a:r>
              <a:t/>
            </a:r>
            <a:endParaRPr sz="1400">
              <a:solidFill>
                <a:srgbClr val="980000"/>
              </a:solidFill>
            </a:endParaRPr>
          </a:p>
          <a:p>
            <a:pPr indent="0" lvl="0" marL="0" rtl="0" algn="l">
              <a:spcBef>
                <a:spcPts val="100"/>
              </a:spcBef>
              <a:spcAft>
                <a:spcPts val="0"/>
              </a:spcAft>
              <a:buNone/>
            </a:pPr>
            <a:r>
              <a:rPr b="1" lang="en" sz="1800" u="sng">
                <a:solidFill>
                  <a:srgbClr val="980000"/>
                </a:solidFill>
              </a:rPr>
              <a:t>Project Objectives</a:t>
            </a:r>
            <a:r>
              <a:rPr b="1" lang="en" sz="1800">
                <a:solidFill>
                  <a:srgbClr val="980000"/>
                </a:solidFill>
              </a:rPr>
              <a:t>:</a:t>
            </a:r>
            <a:endParaRPr b="1" sz="1800">
              <a:solidFill>
                <a:srgbClr val="980000"/>
              </a:solidFill>
            </a:endParaRPr>
          </a:p>
          <a:p>
            <a:pPr indent="-317500" lvl="1" marL="914400" rtl="0" algn="l">
              <a:spcBef>
                <a:spcPts val="100"/>
              </a:spcBef>
              <a:spcAft>
                <a:spcPts val="0"/>
              </a:spcAft>
              <a:buClr>
                <a:srgbClr val="980000"/>
              </a:buClr>
              <a:buSzPts val="1400"/>
              <a:buAutoNum type="romanUcPeriod"/>
            </a:pPr>
            <a:r>
              <a:rPr lang="en" sz="1400">
                <a:solidFill>
                  <a:srgbClr val="980000"/>
                </a:solidFill>
              </a:rPr>
              <a:t>Develop an </a:t>
            </a:r>
            <a:r>
              <a:rPr lang="en" sz="1400">
                <a:solidFill>
                  <a:srgbClr val="980000"/>
                </a:solidFill>
              </a:rPr>
              <a:t>analytical</a:t>
            </a:r>
            <a:r>
              <a:rPr lang="en" sz="1400">
                <a:solidFill>
                  <a:srgbClr val="980000"/>
                </a:solidFill>
              </a:rPr>
              <a:t> framework which utilizes a </a:t>
            </a:r>
            <a:r>
              <a:rPr lang="en" sz="1400">
                <a:solidFill>
                  <a:srgbClr val="980000"/>
                </a:solidFill>
              </a:rPr>
              <a:t>multivariate</a:t>
            </a:r>
            <a:r>
              <a:rPr lang="en" sz="1400">
                <a:solidFill>
                  <a:srgbClr val="980000"/>
                </a:solidFill>
              </a:rPr>
              <a:t> regression to predict the closing price of Bitcoin (BTC), sourced from various exchange metrics </a:t>
            </a:r>
            <a:endParaRPr sz="1400">
              <a:solidFill>
                <a:srgbClr val="980000"/>
              </a:solidFill>
            </a:endParaRPr>
          </a:p>
          <a:p>
            <a:pPr indent="-317500" lvl="1" marL="914400" rtl="0" algn="l">
              <a:spcBef>
                <a:spcPts val="100"/>
              </a:spcBef>
              <a:spcAft>
                <a:spcPts val="0"/>
              </a:spcAft>
              <a:buClr>
                <a:srgbClr val="980000"/>
              </a:buClr>
              <a:buSzPts val="1400"/>
              <a:buAutoNum type="romanUcPeriod"/>
            </a:pPr>
            <a:r>
              <a:rPr lang="en" sz="1400">
                <a:solidFill>
                  <a:srgbClr val="980000"/>
                </a:solidFill>
              </a:rPr>
              <a:t>Wireframe a robo-advisor that will utilize derived price predictions and </a:t>
            </a:r>
            <a:r>
              <a:rPr lang="en" sz="1400">
                <a:solidFill>
                  <a:srgbClr val="980000"/>
                </a:solidFill>
              </a:rPr>
              <a:t>and social media sentiment to</a:t>
            </a:r>
            <a:r>
              <a:rPr lang="en" sz="1400">
                <a:solidFill>
                  <a:srgbClr val="980000"/>
                </a:solidFill>
              </a:rPr>
              <a:t> recommend the appropriate trading action &amp; expand to other cryptocurrencies</a:t>
            </a:r>
            <a:endParaRPr sz="1400">
              <a:solidFill>
                <a:srgbClr val="980000"/>
              </a:solidFill>
            </a:endParaRPr>
          </a:p>
          <a:p>
            <a:pPr indent="-317500" lvl="1" marL="914400" rtl="0" algn="l">
              <a:spcBef>
                <a:spcPts val="100"/>
              </a:spcBef>
              <a:spcAft>
                <a:spcPts val="0"/>
              </a:spcAft>
              <a:buClr>
                <a:srgbClr val="980000"/>
              </a:buClr>
              <a:buSzPts val="1400"/>
              <a:buAutoNum type="romanUcPeriod"/>
            </a:pPr>
            <a:r>
              <a:rPr lang="en" sz="1400">
                <a:solidFill>
                  <a:srgbClr val="980000"/>
                </a:solidFill>
              </a:rPr>
              <a:t>Create the foundation for </a:t>
            </a:r>
            <a:r>
              <a:rPr lang="en" sz="1400">
                <a:solidFill>
                  <a:srgbClr val="980000"/>
                </a:solidFill>
              </a:rPr>
              <a:t>expanding</a:t>
            </a:r>
            <a:r>
              <a:rPr lang="en" sz="1400">
                <a:solidFill>
                  <a:srgbClr val="980000"/>
                </a:solidFill>
              </a:rPr>
              <a:t> to additional </a:t>
            </a:r>
            <a:r>
              <a:rPr lang="en" sz="1400">
                <a:solidFill>
                  <a:srgbClr val="980000"/>
                </a:solidFill>
              </a:rPr>
              <a:t>cryptocurrencies</a:t>
            </a:r>
            <a:r>
              <a:rPr lang="en" sz="1400">
                <a:solidFill>
                  <a:srgbClr val="980000"/>
                </a:solidFill>
              </a:rPr>
              <a:t> across exchanges</a:t>
            </a:r>
            <a:endParaRPr sz="1400">
              <a:solidFill>
                <a:srgbClr val="980000"/>
              </a:solidFill>
            </a:endParaRPr>
          </a:p>
          <a:p>
            <a:pPr indent="0" lvl="0" marL="0" rtl="0" algn="l">
              <a:spcBef>
                <a:spcPts val="100"/>
              </a:spcBef>
              <a:spcAft>
                <a:spcPts val="0"/>
              </a:spcAft>
              <a:buNone/>
            </a:pPr>
            <a:r>
              <a:t/>
            </a:r>
            <a:endParaRPr sz="1400">
              <a:solidFill>
                <a:srgbClr val="980000"/>
              </a:solidFill>
            </a:endParaRPr>
          </a:p>
          <a:p>
            <a:pPr indent="0" lvl="0" marL="0" rtl="0" algn="l">
              <a:spcBef>
                <a:spcPts val="100"/>
              </a:spcBef>
              <a:spcAft>
                <a:spcPts val="0"/>
              </a:spcAft>
              <a:buNone/>
            </a:pPr>
            <a:r>
              <a:rPr b="1" lang="en" sz="1800" u="sng">
                <a:solidFill>
                  <a:srgbClr val="980000"/>
                </a:solidFill>
              </a:rPr>
              <a:t>Summary</a:t>
            </a:r>
            <a:r>
              <a:rPr b="1" lang="en" sz="1800">
                <a:solidFill>
                  <a:srgbClr val="980000"/>
                </a:solidFill>
              </a:rPr>
              <a:t>:</a:t>
            </a:r>
            <a:endParaRPr b="1" sz="1800">
              <a:solidFill>
                <a:srgbClr val="980000"/>
              </a:solidFill>
            </a:endParaRPr>
          </a:p>
          <a:p>
            <a:pPr indent="-317500" lvl="0" marL="457200" rtl="0" algn="l">
              <a:spcBef>
                <a:spcPts val="100"/>
              </a:spcBef>
              <a:spcAft>
                <a:spcPts val="0"/>
              </a:spcAft>
              <a:buClr>
                <a:srgbClr val="980000"/>
              </a:buClr>
              <a:buSzPts val="1400"/>
              <a:buChar char="•"/>
            </a:pPr>
            <a:r>
              <a:rPr lang="en" sz="1400">
                <a:solidFill>
                  <a:srgbClr val="980000"/>
                </a:solidFill>
              </a:rPr>
              <a:t>Utilizing leads and lags at the day-grain, trained an LSTM with partial success which was able to predict BTC closing price with a Root Mean Squared Error of 5158 and </a:t>
            </a:r>
            <a:r>
              <a:rPr lang="en" sz="1200">
                <a:solidFill>
                  <a:srgbClr val="980000"/>
                </a:solidFill>
                <a:latin typeface="Roboto"/>
                <a:ea typeface="Roboto"/>
                <a:cs typeface="Roboto"/>
                <a:sym typeface="Roboto"/>
              </a:rPr>
              <a:t>R</a:t>
            </a:r>
            <a:r>
              <a:rPr b="1" baseline="30000" lang="en" sz="1200">
                <a:solidFill>
                  <a:srgbClr val="980000"/>
                </a:solidFill>
                <a:latin typeface="Roboto"/>
                <a:ea typeface="Roboto"/>
                <a:cs typeface="Roboto"/>
                <a:sym typeface="Roboto"/>
              </a:rPr>
              <a:t>2</a:t>
            </a:r>
            <a:r>
              <a:rPr lang="en" sz="1400">
                <a:solidFill>
                  <a:srgbClr val="980000"/>
                </a:solidFill>
              </a:rPr>
              <a:t> of 0.79, struggling to scale with extreme volatility in the near term</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Wireframed the foundations of a trading bot at 5 min intervals utilizing social media sentiment within about $192</a:t>
            </a:r>
            <a:r>
              <a:rPr lang="en" sz="1400">
                <a:solidFill>
                  <a:srgbClr val="980000"/>
                </a:solidFill>
              </a:rPr>
              <a:t> </a:t>
            </a:r>
            <a:r>
              <a:rPr lang="en" sz="1400">
                <a:solidFill>
                  <a:srgbClr val="980000"/>
                </a:solidFill>
              </a:rPr>
              <a:t>dollars on average.</a:t>
            </a:r>
            <a:endParaRPr sz="1400">
              <a:solidFill>
                <a:srgbClr val="98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solidFill>
                  <a:srgbClr val="980000"/>
                </a:solidFill>
              </a:rPr>
              <a:t>Technical</a:t>
            </a:r>
            <a:r>
              <a:rPr lang="en">
                <a:solidFill>
                  <a:srgbClr val="980000"/>
                </a:solidFill>
              </a:rPr>
              <a:t> Summary:</a:t>
            </a:r>
            <a:endParaRPr>
              <a:solidFill>
                <a:srgbClr val="980000"/>
              </a:solidFill>
            </a:endParaRPr>
          </a:p>
        </p:txBody>
      </p:sp>
      <p:sp>
        <p:nvSpPr>
          <p:cNvPr id="102" name="Google Shape;102;p16"/>
          <p:cNvSpPr txBox="1"/>
          <p:nvPr>
            <p:ph idx="1" type="body"/>
          </p:nvPr>
        </p:nvSpPr>
        <p:spPr>
          <a:xfrm>
            <a:off x="311700" y="1234075"/>
            <a:ext cx="8520600" cy="3334800"/>
          </a:xfrm>
          <a:prstGeom prst="rect">
            <a:avLst/>
          </a:prstGeom>
        </p:spPr>
        <p:txBody>
          <a:bodyPr anchorCtr="0" anchor="t" bIns="45700" lIns="91425" spcFirstLastPara="1" rIns="91425" wrap="square" tIns="45700">
            <a:noAutofit/>
          </a:bodyPr>
          <a:lstStyle/>
          <a:p>
            <a:pPr indent="0" lvl="0" marL="0" rtl="0" algn="l">
              <a:spcBef>
                <a:spcPts val="100"/>
              </a:spcBef>
              <a:spcAft>
                <a:spcPts val="0"/>
              </a:spcAft>
              <a:buNone/>
            </a:pPr>
            <a:r>
              <a:rPr b="1" lang="en" sz="1400" u="sng">
                <a:solidFill>
                  <a:srgbClr val="980000"/>
                </a:solidFill>
              </a:rPr>
              <a:t>Data </a:t>
            </a:r>
            <a:r>
              <a:rPr b="1" lang="en" sz="1400" u="sng">
                <a:solidFill>
                  <a:srgbClr val="980000"/>
                </a:solidFill>
              </a:rPr>
              <a:t>Preparation &amp; Feature Engineering</a:t>
            </a:r>
            <a:r>
              <a:rPr b="1" lang="en" sz="1400">
                <a:solidFill>
                  <a:srgbClr val="980000"/>
                </a:solidFill>
              </a:rPr>
              <a:t>:</a:t>
            </a:r>
            <a:endParaRPr b="1" sz="1400">
              <a:solidFill>
                <a:srgbClr val="980000"/>
              </a:solidFill>
            </a:endParaRPr>
          </a:p>
          <a:p>
            <a:pPr indent="0" lvl="0" marL="0" rtl="0" algn="l">
              <a:spcBef>
                <a:spcPts val="100"/>
              </a:spcBef>
              <a:spcAft>
                <a:spcPts val="0"/>
              </a:spcAft>
              <a:buNone/>
            </a:pPr>
            <a:r>
              <a:rPr i="1" lang="en" sz="1400">
                <a:solidFill>
                  <a:srgbClr val="980000"/>
                </a:solidFill>
              </a:rPr>
              <a:t>Domains</a:t>
            </a:r>
            <a:r>
              <a:rPr lang="en" sz="1400">
                <a:solidFill>
                  <a:srgbClr val="980000"/>
                </a:solidFill>
              </a:rPr>
              <a:t>:</a:t>
            </a:r>
            <a:endParaRPr sz="1400">
              <a:solidFill>
                <a:srgbClr val="980000"/>
              </a:solidFill>
            </a:endParaRPr>
          </a:p>
          <a:p>
            <a:pPr indent="-228600" lvl="0" marL="342900" rtl="0" algn="l">
              <a:spcBef>
                <a:spcPts val="100"/>
              </a:spcBef>
              <a:spcAft>
                <a:spcPts val="0"/>
              </a:spcAft>
              <a:buClr>
                <a:srgbClr val="980000"/>
              </a:buClr>
              <a:buSzPts val="1400"/>
              <a:buChar char="•"/>
            </a:pPr>
            <a:r>
              <a:rPr lang="en" sz="1400">
                <a:solidFill>
                  <a:srgbClr val="980000"/>
                </a:solidFill>
              </a:rPr>
              <a:t>Cryptocurrency M</a:t>
            </a:r>
            <a:r>
              <a:rPr lang="en" sz="1400">
                <a:solidFill>
                  <a:srgbClr val="980000"/>
                </a:solidFill>
              </a:rPr>
              <a:t>etrics</a:t>
            </a:r>
            <a:r>
              <a:rPr lang="en" sz="1400">
                <a:solidFill>
                  <a:srgbClr val="980000"/>
                </a:solidFill>
              </a:rPr>
              <a:t> (CoinMarketCap, Blockchain.com, Kraken/CCXT) from late 2013 to present day</a:t>
            </a:r>
            <a:endParaRPr sz="1400">
              <a:solidFill>
                <a:srgbClr val="980000"/>
              </a:solidFill>
            </a:endParaRPr>
          </a:p>
          <a:p>
            <a:pPr indent="-196850" lvl="1" marL="742950" rtl="0" algn="l">
              <a:spcBef>
                <a:spcPts val="100"/>
              </a:spcBef>
              <a:spcAft>
                <a:spcPts val="0"/>
              </a:spcAft>
              <a:buClr>
                <a:srgbClr val="980000"/>
              </a:buClr>
              <a:buSzPts val="1400"/>
              <a:buChar char="–"/>
            </a:pPr>
            <a:r>
              <a:rPr lang="en" sz="1400">
                <a:solidFill>
                  <a:srgbClr val="980000"/>
                </a:solidFill>
              </a:rPr>
              <a:t>OHLCV, Market Capitalization, </a:t>
            </a:r>
            <a:r>
              <a:rPr lang="en" sz="1400">
                <a:solidFill>
                  <a:srgbClr val="980000"/>
                </a:solidFill>
              </a:rPr>
              <a:t>Circulating</a:t>
            </a:r>
            <a:r>
              <a:rPr lang="en" sz="1400">
                <a:solidFill>
                  <a:srgbClr val="980000"/>
                </a:solidFill>
              </a:rPr>
              <a:t> Supply, Max Supply and calculated ratios</a:t>
            </a:r>
            <a:endParaRPr sz="1400">
              <a:solidFill>
                <a:srgbClr val="980000"/>
              </a:solidFill>
            </a:endParaRPr>
          </a:p>
          <a:p>
            <a:pPr indent="-228600" lvl="0" marL="342900" rtl="0" algn="l">
              <a:spcBef>
                <a:spcPts val="100"/>
              </a:spcBef>
              <a:spcAft>
                <a:spcPts val="0"/>
              </a:spcAft>
              <a:buClr>
                <a:srgbClr val="980000"/>
              </a:buClr>
              <a:buSzPts val="1400"/>
              <a:buChar char="•"/>
            </a:pPr>
            <a:r>
              <a:rPr lang="en" sz="1400">
                <a:solidFill>
                  <a:srgbClr val="980000"/>
                </a:solidFill>
              </a:rPr>
              <a:t>On-chain </a:t>
            </a:r>
            <a:r>
              <a:rPr lang="en" sz="1400">
                <a:solidFill>
                  <a:srgbClr val="980000"/>
                </a:solidFill>
              </a:rPr>
              <a:t>Indicators (GlassNode)</a:t>
            </a:r>
            <a:endParaRPr sz="1400">
              <a:solidFill>
                <a:srgbClr val="980000"/>
              </a:solidFill>
            </a:endParaRPr>
          </a:p>
          <a:p>
            <a:pPr indent="-196850" lvl="1" marL="742950" rtl="0" algn="l">
              <a:spcBef>
                <a:spcPts val="100"/>
              </a:spcBef>
              <a:spcAft>
                <a:spcPts val="0"/>
              </a:spcAft>
              <a:buClr>
                <a:srgbClr val="980000"/>
              </a:buClr>
              <a:buSzPts val="1400"/>
              <a:buChar char="–"/>
            </a:pPr>
            <a:r>
              <a:rPr lang="en" sz="1400">
                <a:solidFill>
                  <a:srgbClr val="980000"/>
                </a:solidFill>
              </a:rPr>
              <a:t>NUPL and MVRV Z-ratio</a:t>
            </a:r>
            <a:endParaRPr sz="1400">
              <a:solidFill>
                <a:srgbClr val="980000"/>
              </a:solidFill>
            </a:endParaRPr>
          </a:p>
          <a:p>
            <a:pPr indent="-228600" lvl="0" marL="342900" rtl="0" algn="l">
              <a:spcBef>
                <a:spcPts val="100"/>
              </a:spcBef>
              <a:spcAft>
                <a:spcPts val="0"/>
              </a:spcAft>
              <a:buClr>
                <a:srgbClr val="980000"/>
              </a:buClr>
              <a:buSzPts val="1400"/>
              <a:buChar char="•"/>
            </a:pPr>
            <a:r>
              <a:rPr lang="en" sz="1400">
                <a:solidFill>
                  <a:srgbClr val="980000"/>
                </a:solidFill>
              </a:rPr>
              <a:t>Social media sentiment metrics (Reddit &amp; Twitter)** at 5 min intervals</a:t>
            </a:r>
            <a:endParaRPr sz="1400">
              <a:solidFill>
                <a:srgbClr val="980000"/>
              </a:solidFill>
            </a:endParaRPr>
          </a:p>
          <a:p>
            <a:pPr indent="-196850" lvl="1" marL="742950" rtl="0" algn="l">
              <a:spcBef>
                <a:spcPts val="100"/>
              </a:spcBef>
              <a:spcAft>
                <a:spcPts val="0"/>
              </a:spcAft>
              <a:buClr>
                <a:srgbClr val="980000"/>
              </a:buClr>
              <a:buSzPts val="1400"/>
              <a:buChar char="–"/>
            </a:pPr>
            <a:r>
              <a:rPr lang="en" sz="1400">
                <a:solidFill>
                  <a:srgbClr val="980000"/>
                </a:solidFill>
              </a:rPr>
              <a:t>VADER Scores</a:t>
            </a:r>
            <a:endParaRPr sz="1400">
              <a:solidFill>
                <a:srgbClr val="980000"/>
              </a:solidFill>
            </a:endParaRPr>
          </a:p>
          <a:p>
            <a:pPr indent="0" lvl="0" marL="0" rtl="0" algn="l">
              <a:spcBef>
                <a:spcPts val="100"/>
              </a:spcBef>
              <a:spcAft>
                <a:spcPts val="0"/>
              </a:spcAft>
              <a:buNone/>
            </a:pPr>
            <a:r>
              <a:rPr i="1" lang="en" sz="1400">
                <a:solidFill>
                  <a:srgbClr val="980000"/>
                </a:solidFill>
              </a:rPr>
              <a:t>APIs</a:t>
            </a:r>
            <a:r>
              <a:rPr lang="en" sz="1400">
                <a:solidFill>
                  <a:srgbClr val="980000"/>
                </a:solidFill>
              </a:rPr>
              <a:t>:</a:t>
            </a:r>
            <a:endParaRPr sz="1400">
              <a:solidFill>
                <a:srgbClr val="980000"/>
              </a:solidFill>
            </a:endParaRPr>
          </a:p>
          <a:p>
            <a:pPr indent="-228600" lvl="0" marL="342900" rtl="0" algn="l">
              <a:spcBef>
                <a:spcPts val="100"/>
              </a:spcBef>
              <a:spcAft>
                <a:spcPts val="0"/>
              </a:spcAft>
              <a:buClr>
                <a:srgbClr val="980000"/>
              </a:buClr>
              <a:buSzPts val="1400"/>
              <a:buChar char="•"/>
            </a:pPr>
            <a:r>
              <a:rPr lang="en" sz="1400">
                <a:solidFill>
                  <a:srgbClr val="980000"/>
                </a:solidFill>
              </a:rPr>
              <a:t>Kraken/CCXT, GlassNode, Reddit, Blockchain.com, Twitter</a:t>
            </a:r>
            <a:endParaRPr sz="1400">
              <a:solidFill>
                <a:srgbClr val="980000"/>
              </a:solidFill>
            </a:endParaRPr>
          </a:p>
          <a:p>
            <a:pPr indent="0" lvl="0" marL="0" rtl="0" algn="l">
              <a:spcBef>
                <a:spcPts val="100"/>
              </a:spcBef>
              <a:spcAft>
                <a:spcPts val="0"/>
              </a:spcAft>
              <a:buNone/>
            </a:pPr>
            <a:r>
              <a:rPr i="1" lang="en" sz="1400">
                <a:solidFill>
                  <a:srgbClr val="980000"/>
                </a:solidFill>
              </a:rPr>
              <a:t>Dataframe </a:t>
            </a:r>
            <a:r>
              <a:rPr i="1" lang="en" sz="1400">
                <a:solidFill>
                  <a:srgbClr val="980000"/>
                </a:solidFill>
              </a:rPr>
              <a:t>Grain</a:t>
            </a:r>
            <a:r>
              <a:rPr lang="en" sz="1400">
                <a:solidFill>
                  <a:srgbClr val="980000"/>
                </a:solidFill>
              </a:rPr>
              <a:t>:</a:t>
            </a:r>
            <a:endParaRPr sz="1400">
              <a:solidFill>
                <a:srgbClr val="980000"/>
              </a:solidFill>
            </a:endParaRPr>
          </a:p>
          <a:p>
            <a:pPr indent="-317500" lvl="0" marL="457200" rtl="0" algn="l">
              <a:spcBef>
                <a:spcPts val="100"/>
              </a:spcBef>
              <a:spcAft>
                <a:spcPts val="0"/>
              </a:spcAft>
              <a:buClr>
                <a:srgbClr val="980000"/>
              </a:buClr>
              <a:buSzPts val="1400"/>
              <a:buChar char="•"/>
            </a:pPr>
            <a:r>
              <a:rPr lang="en" sz="1400">
                <a:solidFill>
                  <a:srgbClr val="980000"/>
                </a:solidFill>
              </a:rPr>
              <a:t>Day-grain with 5, 1-day lags</a:t>
            </a:r>
            <a:endParaRPr sz="1400">
              <a:solidFill>
                <a:srgbClr val="980000"/>
              </a:solidFill>
            </a:endParaRPr>
          </a:p>
          <a:p>
            <a:pPr indent="0" lvl="0" marL="0" rtl="0" algn="l">
              <a:spcBef>
                <a:spcPts val="100"/>
              </a:spcBef>
              <a:spcAft>
                <a:spcPts val="0"/>
              </a:spcAft>
              <a:buNone/>
            </a:pPr>
            <a:r>
              <a:rPr b="1" lang="en" sz="1400" u="sng">
                <a:solidFill>
                  <a:srgbClr val="980000"/>
                </a:solidFill>
              </a:rPr>
              <a:t>Model </a:t>
            </a:r>
            <a:r>
              <a:rPr b="1" lang="en" sz="1400" u="sng">
                <a:solidFill>
                  <a:srgbClr val="980000"/>
                </a:solidFill>
              </a:rPr>
              <a:t>Preparation</a:t>
            </a:r>
            <a:r>
              <a:rPr b="1" lang="en" sz="1400" u="sng">
                <a:solidFill>
                  <a:srgbClr val="980000"/>
                </a:solidFill>
              </a:rPr>
              <a:t> &amp; Training</a:t>
            </a:r>
            <a:r>
              <a:rPr b="1" lang="en" sz="1400">
                <a:solidFill>
                  <a:srgbClr val="980000"/>
                </a:solidFill>
              </a:rPr>
              <a:t>:</a:t>
            </a:r>
            <a:endParaRPr b="1" sz="1400">
              <a:solidFill>
                <a:srgbClr val="980000"/>
              </a:solidFill>
            </a:endParaRPr>
          </a:p>
          <a:p>
            <a:pPr indent="0" lvl="0" marL="0" rtl="0" algn="l">
              <a:spcBef>
                <a:spcPts val="100"/>
              </a:spcBef>
              <a:spcAft>
                <a:spcPts val="0"/>
              </a:spcAft>
              <a:buNone/>
            </a:pPr>
            <a:r>
              <a:rPr i="1" lang="en" sz="1400">
                <a:solidFill>
                  <a:srgbClr val="980000"/>
                </a:solidFill>
              </a:rPr>
              <a:t>Framework tested both locally on Jupyter Lab and on Google Collab:</a:t>
            </a:r>
            <a:endParaRPr i="1" sz="1400">
              <a:solidFill>
                <a:srgbClr val="980000"/>
              </a:solidFill>
            </a:endParaRPr>
          </a:p>
          <a:p>
            <a:pPr indent="-317500" lvl="0" marL="457200" rtl="0" algn="l">
              <a:spcBef>
                <a:spcPts val="100"/>
              </a:spcBef>
              <a:spcAft>
                <a:spcPts val="0"/>
              </a:spcAft>
              <a:buClr>
                <a:srgbClr val="980000"/>
              </a:buClr>
              <a:buSzPts val="1400"/>
              <a:buChar char="•"/>
            </a:pPr>
            <a:r>
              <a:rPr lang="en" sz="1400">
                <a:solidFill>
                  <a:srgbClr val="980000"/>
                </a:solidFill>
              </a:rPr>
              <a:t>Tensorflow </a:t>
            </a:r>
            <a:r>
              <a:rPr lang="en" sz="1400">
                <a:solidFill>
                  <a:srgbClr val="980000"/>
                </a:solidFill>
              </a:rPr>
              <a:t>Recurrent</a:t>
            </a:r>
            <a:r>
              <a:rPr lang="en" sz="1400">
                <a:solidFill>
                  <a:srgbClr val="980000"/>
                </a:solidFill>
              </a:rPr>
              <a:t> Neural Nets (RNNs) via Keras API, utilizing </a:t>
            </a:r>
            <a:r>
              <a:rPr lang="en" sz="1400">
                <a:solidFill>
                  <a:srgbClr val="980000"/>
                </a:solidFill>
              </a:rPr>
              <a:t>Long Short-Term Memory (LSTM) layers</a:t>
            </a:r>
            <a:endParaRPr sz="1400">
              <a:solidFill>
                <a:srgbClr val="980000"/>
              </a:solidFill>
            </a:endParaRPr>
          </a:p>
          <a:p>
            <a:pPr indent="0" lvl="0" marL="457200" rtl="0" algn="l">
              <a:spcBef>
                <a:spcPts val="100"/>
              </a:spcBef>
              <a:spcAft>
                <a:spcPts val="0"/>
              </a:spcAft>
              <a:buNone/>
            </a:pPr>
            <a:r>
              <a:t/>
            </a:r>
            <a:endParaRPr sz="1400">
              <a:solidFill>
                <a:srgbClr val="980000"/>
              </a:solidFill>
            </a:endParaRPr>
          </a:p>
          <a:p>
            <a:pPr indent="0" lvl="0" marL="0" rtl="0" algn="l">
              <a:spcBef>
                <a:spcPts val="100"/>
              </a:spcBef>
              <a:spcAft>
                <a:spcPts val="0"/>
              </a:spcAft>
              <a:buNone/>
            </a:pPr>
            <a:r>
              <a:rPr lang="en" sz="1100">
                <a:solidFill>
                  <a:srgbClr val="980000"/>
                </a:solidFill>
              </a:rPr>
              <a:t>** Did not have sufficient data access to cover training timeframe for average social media sentiment scores at the Day grain.</a:t>
            </a:r>
            <a:endParaRPr sz="110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685800" y="1597825"/>
            <a:ext cx="48237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a:solidFill>
                  <a:srgbClr val="980000"/>
                </a:solidFill>
              </a:rPr>
              <a:t>Feature Engineering</a:t>
            </a:r>
            <a:endParaRPr b="1">
              <a:solidFill>
                <a:srgbClr val="98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457200" y="205975"/>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980000"/>
                </a:solidFill>
              </a:rPr>
              <a:t>Cryptocurrency Basics</a:t>
            </a:r>
            <a:endParaRPr sz="4000">
              <a:solidFill>
                <a:srgbClr val="980000"/>
              </a:solidFill>
            </a:endParaRPr>
          </a:p>
        </p:txBody>
      </p:sp>
      <p:sp>
        <p:nvSpPr>
          <p:cNvPr id="113" name="Google Shape;113;p18"/>
          <p:cNvSpPr txBox="1"/>
          <p:nvPr>
            <p:ph idx="1" type="body"/>
          </p:nvPr>
        </p:nvSpPr>
        <p:spPr>
          <a:xfrm>
            <a:off x="457200" y="1200150"/>
            <a:ext cx="4038600" cy="369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b="1" i="1" lang="en" sz="1800">
                <a:solidFill>
                  <a:srgbClr val="980000"/>
                </a:solidFill>
              </a:rPr>
              <a:t>Bitcoin</a:t>
            </a:r>
            <a:r>
              <a:rPr b="1" i="1" lang="en" sz="1800">
                <a:solidFill>
                  <a:srgbClr val="980000"/>
                </a:solidFill>
              </a:rPr>
              <a:t>:</a:t>
            </a:r>
            <a:endParaRPr b="1" i="1" sz="1800">
              <a:solidFill>
                <a:srgbClr val="980000"/>
              </a:solidFill>
            </a:endParaRPr>
          </a:p>
          <a:p>
            <a:pPr indent="-317500" lvl="0" marL="457200" rtl="0" algn="l">
              <a:spcBef>
                <a:spcPts val="560"/>
              </a:spcBef>
              <a:spcAft>
                <a:spcPts val="0"/>
              </a:spcAft>
              <a:buClr>
                <a:srgbClr val="980000"/>
              </a:buClr>
              <a:buSzPts val="1400"/>
              <a:buChar char="•"/>
            </a:pPr>
            <a:r>
              <a:rPr b="1" lang="en" sz="1400">
                <a:solidFill>
                  <a:srgbClr val="980000"/>
                </a:solidFill>
              </a:rPr>
              <a:t>Circulating Supply</a:t>
            </a:r>
            <a:r>
              <a:rPr lang="en" sz="1400">
                <a:solidFill>
                  <a:srgbClr val="980000"/>
                </a:solidFill>
              </a:rPr>
              <a:t> - approximation of the number of coins or tokens that are circulating in the market and in the general public’s hands</a:t>
            </a:r>
            <a:endParaRPr sz="1400">
              <a:solidFill>
                <a:srgbClr val="980000"/>
              </a:solidFill>
            </a:endParaRPr>
          </a:p>
          <a:p>
            <a:pPr indent="-317500" lvl="0" marL="457200" rtl="0" algn="l">
              <a:spcBef>
                <a:spcPts val="0"/>
              </a:spcBef>
              <a:spcAft>
                <a:spcPts val="0"/>
              </a:spcAft>
              <a:buClr>
                <a:srgbClr val="980000"/>
              </a:buClr>
              <a:buSzPts val="1400"/>
              <a:buChar char="•"/>
            </a:pPr>
            <a:r>
              <a:rPr b="1" lang="en" sz="1400">
                <a:solidFill>
                  <a:srgbClr val="980000"/>
                </a:solidFill>
              </a:rPr>
              <a:t>Total supply</a:t>
            </a:r>
            <a:r>
              <a:rPr lang="en" sz="1400">
                <a:solidFill>
                  <a:srgbClr val="980000"/>
                </a:solidFill>
              </a:rPr>
              <a:t> - number of coins or tokens that have been mined minus all coins that have been burned </a:t>
            </a:r>
            <a:endParaRPr sz="1400">
              <a:solidFill>
                <a:srgbClr val="980000"/>
              </a:solidFill>
            </a:endParaRPr>
          </a:p>
          <a:p>
            <a:pPr indent="-317500" lvl="0" marL="457200" rtl="0" algn="l">
              <a:spcBef>
                <a:spcPts val="0"/>
              </a:spcBef>
              <a:spcAft>
                <a:spcPts val="0"/>
              </a:spcAft>
              <a:buClr>
                <a:srgbClr val="980000"/>
              </a:buClr>
              <a:buSzPts val="1400"/>
              <a:buChar char="•"/>
            </a:pPr>
            <a:r>
              <a:rPr b="1" lang="en" sz="1400">
                <a:solidFill>
                  <a:srgbClr val="980000"/>
                </a:solidFill>
              </a:rPr>
              <a:t>Max Supply </a:t>
            </a:r>
            <a:r>
              <a:rPr lang="en" sz="1400">
                <a:solidFill>
                  <a:srgbClr val="980000"/>
                </a:solidFill>
              </a:rPr>
              <a:t>-  hard-coded limit that neither total nor circulating supply can ever exceed</a:t>
            </a:r>
            <a:r>
              <a:rPr b="1" lang="en" sz="1400">
                <a:solidFill>
                  <a:srgbClr val="980000"/>
                </a:solidFill>
              </a:rPr>
              <a:t> </a:t>
            </a:r>
            <a:endParaRPr b="1" sz="1400">
              <a:solidFill>
                <a:srgbClr val="980000"/>
              </a:solidFill>
            </a:endParaRPr>
          </a:p>
          <a:p>
            <a:pPr indent="-317500" lvl="1" marL="914400" rtl="0" algn="l">
              <a:spcBef>
                <a:spcPts val="0"/>
              </a:spcBef>
              <a:spcAft>
                <a:spcPts val="0"/>
              </a:spcAft>
              <a:buClr>
                <a:srgbClr val="980000"/>
              </a:buClr>
              <a:buSzPts val="1400"/>
              <a:buChar char="–"/>
            </a:pPr>
            <a:r>
              <a:rPr lang="en" sz="1400">
                <a:solidFill>
                  <a:srgbClr val="980000"/>
                </a:solidFill>
              </a:rPr>
              <a:t>21M BTC </a:t>
            </a:r>
            <a:endParaRPr sz="1400">
              <a:solidFill>
                <a:srgbClr val="980000"/>
              </a:solidFill>
            </a:endParaRPr>
          </a:p>
          <a:p>
            <a:pPr indent="-317500" lvl="0" marL="457200" rtl="0" algn="l">
              <a:spcBef>
                <a:spcPts val="0"/>
              </a:spcBef>
              <a:spcAft>
                <a:spcPts val="0"/>
              </a:spcAft>
              <a:buClr>
                <a:srgbClr val="980000"/>
              </a:buClr>
              <a:buSzPts val="1400"/>
              <a:buChar char="•"/>
            </a:pPr>
            <a:r>
              <a:rPr b="1" lang="en" sz="1400">
                <a:solidFill>
                  <a:srgbClr val="980000"/>
                </a:solidFill>
              </a:rPr>
              <a:t>Market Capitalization</a:t>
            </a:r>
            <a:r>
              <a:rPr lang="en" sz="1400">
                <a:solidFill>
                  <a:srgbClr val="980000"/>
                </a:solidFill>
              </a:rPr>
              <a:t> - total value of circulating supply time current market price</a:t>
            </a:r>
            <a:endParaRPr sz="1400">
              <a:solidFill>
                <a:srgbClr val="980000"/>
              </a:solidFill>
            </a:endParaRPr>
          </a:p>
          <a:p>
            <a:pPr indent="-317500" lvl="0" marL="457200" rtl="0" algn="l">
              <a:spcBef>
                <a:spcPts val="0"/>
              </a:spcBef>
              <a:spcAft>
                <a:spcPts val="0"/>
              </a:spcAft>
              <a:buClr>
                <a:srgbClr val="980000"/>
              </a:buClr>
              <a:buSzPts val="1400"/>
              <a:buChar char="•"/>
            </a:pPr>
            <a:r>
              <a:rPr b="1" lang="en" sz="1400">
                <a:solidFill>
                  <a:srgbClr val="980000"/>
                </a:solidFill>
              </a:rPr>
              <a:t>Supply Ratio</a:t>
            </a:r>
            <a:r>
              <a:rPr lang="en" sz="1400">
                <a:solidFill>
                  <a:srgbClr val="980000"/>
                </a:solidFill>
              </a:rPr>
              <a:t> - Circulating Supply / Max Supply</a:t>
            </a:r>
            <a:endParaRPr sz="1400">
              <a:solidFill>
                <a:srgbClr val="980000"/>
              </a:solidFill>
            </a:endParaRPr>
          </a:p>
          <a:p>
            <a:pPr indent="-317500" lvl="1" marL="914400" rtl="0" algn="l">
              <a:spcBef>
                <a:spcPts val="0"/>
              </a:spcBef>
              <a:spcAft>
                <a:spcPts val="0"/>
              </a:spcAft>
              <a:buClr>
                <a:srgbClr val="980000"/>
              </a:buClr>
              <a:buSzPts val="1400"/>
              <a:buChar char="–"/>
            </a:pPr>
            <a:r>
              <a:rPr lang="en" sz="1400">
                <a:solidFill>
                  <a:srgbClr val="980000"/>
                </a:solidFill>
              </a:rPr>
              <a:t>About 90% of bitcoin is in circulation</a:t>
            </a:r>
            <a:endParaRPr sz="1400">
              <a:solidFill>
                <a:srgbClr val="980000"/>
              </a:solidFill>
            </a:endParaRPr>
          </a:p>
          <a:p>
            <a:pPr indent="-317500" lvl="0" marL="457200" rtl="0" algn="l">
              <a:spcBef>
                <a:spcPts val="0"/>
              </a:spcBef>
              <a:spcAft>
                <a:spcPts val="0"/>
              </a:spcAft>
              <a:buClr>
                <a:srgbClr val="980000"/>
              </a:buClr>
              <a:buSzPts val="1400"/>
              <a:buChar char="•"/>
            </a:pPr>
            <a:r>
              <a:rPr b="1" lang="en" sz="1400">
                <a:solidFill>
                  <a:srgbClr val="980000"/>
                </a:solidFill>
              </a:rPr>
              <a:t>MarketCap Supply Ratio</a:t>
            </a:r>
            <a:r>
              <a:rPr lang="en" sz="1400">
                <a:solidFill>
                  <a:srgbClr val="980000"/>
                </a:solidFill>
              </a:rPr>
              <a:t> - MarketCap / Circulating Ratio</a:t>
            </a:r>
            <a:endParaRPr sz="1400">
              <a:solidFill>
                <a:srgbClr val="980000"/>
              </a:solidFill>
            </a:endParaRPr>
          </a:p>
        </p:txBody>
      </p:sp>
      <p:pic>
        <p:nvPicPr>
          <p:cNvPr id="114" name="Google Shape;114;p18"/>
          <p:cNvPicPr preferRelativeResize="0"/>
          <p:nvPr/>
        </p:nvPicPr>
        <p:blipFill rotWithShape="1">
          <a:blip r:embed="rId3">
            <a:alphaModFix/>
          </a:blip>
          <a:srcRect b="1623" l="1038" r="960" t="1739"/>
          <a:stretch/>
        </p:blipFill>
        <p:spPr>
          <a:xfrm>
            <a:off x="4690175" y="1804575"/>
            <a:ext cx="4038601" cy="2188174"/>
          </a:xfrm>
          <a:prstGeom prst="rect">
            <a:avLst/>
          </a:prstGeom>
          <a:noFill/>
          <a:ln>
            <a:noFill/>
          </a:ln>
        </p:spPr>
      </p:pic>
      <p:sp>
        <p:nvSpPr>
          <p:cNvPr id="115" name="Google Shape;115;p18"/>
          <p:cNvSpPr txBox="1"/>
          <p:nvPr/>
        </p:nvSpPr>
        <p:spPr>
          <a:xfrm>
            <a:off x="4690175" y="4016275"/>
            <a:ext cx="3996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rgbClr val="980000"/>
                </a:solidFill>
                <a:latin typeface="Calibri"/>
                <a:ea typeface="Calibri"/>
                <a:cs typeface="Calibri"/>
                <a:sym typeface="Calibri"/>
              </a:rPr>
              <a:t>Circulating Supply Ratio of BTC</a:t>
            </a:r>
            <a:endParaRPr i="1" sz="800">
              <a:solidFill>
                <a:srgbClr val="98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19" name="Shape 119"/>
        <p:cNvGrpSpPr/>
        <p:nvPr/>
      </p:nvGrpSpPr>
      <p:grpSpPr>
        <a:xfrm>
          <a:off x="0" y="0"/>
          <a:ext cx="0" cy="0"/>
          <a:chOff x="0" y="0"/>
          <a:chExt cx="0" cy="0"/>
        </a:xfrm>
      </p:grpSpPr>
      <p:sp>
        <p:nvSpPr>
          <p:cNvPr id="120" name="Google Shape;120;p19"/>
          <p:cNvSpPr txBox="1"/>
          <p:nvPr>
            <p:ph type="title"/>
          </p:nvPr>
        </p:nvSpPr>
        <p:spPr>
          <a:xfrm>
            <a:off x="457200" y="205975"/>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980000"/>
                </a:solidFill>
              </a:rPr>
              <a:t>Bitcoin On-Chain Indicators</a:t>
            </a:r>
            <a:endParaRPr sz="4000">
              <a:solidFill>
                <a:srgbClr val="980000"/>
              </a:solidFill>
            </a:endParaRPr>
          </a:p>
        </p:txBody>
      </p:sp>
      <p:sp>
        <p:nvSpPr>
          <p:cNvPr id="121" name="Google Shape;121;p19"/>
          <p:cNvSpPr txBox="1"/>
          <p:nvPr>
            <p:ph idx="1" type="body"/>
          </p:nvPr>
        </p:nvSpPr>
        <p:spPr>
          <a:xfrm>
            <a:off x="457200" y="1200150"/>
            <a:ext cx="4038600" cy="33945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b="1" i="1" lang="en" sz="1800">
                <a:solidFill>
                  <a:srgbClr val="980000"/>
                </a:solidFill>
              </a:rPr>
              <a:t>MVRV Z-Score:</a:t>
            </a:r>
            <a:endParaRPr b="1" i="1" sz="1800">
              <a:solidFill>
                <a:srgbClr val="980000"/>
              </a:solidFill>
            </a:endParaRPr>
          </a:p>
          <a:p>
            <a:pPr indent="-317500" lvl="0" marL="457200" rtl="0" algn="l">
              <a:spcBef>
                <a:spcPts val="560"/>
              </a:spcBef>
              <a:spcAft>
                <a:spcPts val="0"/>
              </a:spcAft>
              <a:buClr>
                <a:srgbClr val="980000"/>
              </a:buClr>
              <a:buSzPts val="1400"/>
              <a:buChar char="•"/>
            </a:pPr>
            <a:r>
              <a:rPr lang="en" sz="1400">
                <a:solidFill>
                  <a:srgbClr val="980000"/>
                </a:solidFill>
              </a:rPr>
              <a:t>Market Value Realized Value</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Identifies when BTC is over or </a:t>
            </a:r>
            <a:r>
              <a:rPr lang="en" sz="1400">
                <a:solidFill>
                  <a:srgbClr val="980000"/>
                </a:solidFill>
              </a:rPr>
              <a:t>undervalued</a:t>
            </a:r>
            <a:r>
              <a:rPr lang="en" sz="1400">
                <a:solidFill>
                  <a:srgbClr val="980000"/>
                </a:solidFill>
              </a:rPr>
              <a:t> as </a:t>
            </a:r>
            <a:r>
              <a:rPr lang="en" sz="1400">
                <a:solidFill>
                  <a:srgbClr val="980000"/>
                </a:solidFill>
              </a:rPr>
              <a:t>compared</a:t>
            </a:r>
            <a:r>
              <a:rPr lang="en" sz="1400">
                <a:solidFill>
                  <a:srgbClr val="980000"/>
                </a:solidFill>
              </a:rPr>
              <a:t> to its “fair value” (which is the Realized Value)</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Used to identify when Market Value is moving unusually above (or below) Realized Value</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Score ranges from below 0 (market severely undervalued) to 7 or over (market severely overvalued)</a:t>
            </a:r>
            <a:endParaRPr sz="1400">
              <a:solidFill>
                <a:srgbClr val="980000"/>
              </a:solidFill>
            </a:endParaRPr>
          </a:p>
          <a:p>
            <a:pPr indent="-317500" lvl="0" marL="457200" rtl="0" algn="l">
              <a:spcBef>
                <a:spcPts val="0"/>
              </a:spcBef>
              <a:spcAft>
                <a:spcPts val="0"/>
              </a:spcAft>
              <a:buClr>
                <a:srgbClr val="980000"/>
              </a:buClr>
              <a:buSzPts val="1400"/>
              <a:buChar char="•"/>
            </a:pPr>
            <a:r>
              <a:rPr lang="en" sz="1400">
                <a:solidFill>
                  <a:srgbClr val="980000"/>
                </a:solidFill>
              </a:rPr>
              <a:t>Z-Score = </a:t>
            </a:r>
            <a:r>
              <a:rPr lang="en" sz="1400" u="sng">
                <a:solidFill>
                  <a:srgbClr val="980000"/>
                </a:solidFill>
              </a:rPr>
              <a:t>Market Cap - Realized Cap</a:t>
            </a:r>
            <a:endParaRPr sz="1400" u="sng">
              <a:solidFill>
                <a:srgbClr val="980000"/>
              </a:solidFill>
            </a:endParaRPr>
          </a:p>
          <a:p>
            <a:pPr indent="0" lvl="0" marL="914400" rtl="0" algn="l">
              <a:spcBef>
                <a:spcPts val="560"/>
              </a:spcBef>
              <a:spcAft>
                <a:spcPts val="0"/>
              </a:spcAft>
              <a:buNone/>
            </a:pPr>
            <a:r>
              <a:rPr lang="en" sz="1400">
                <a:solidFill>
                  <a:srgbClr val="980000"/>
                </a:solidFill>
              </a:rPr>
              <a:t>Standard Deviation (Market Cap)</a:t>
            </a:r>
            <a:endParaRPr sz="1400">
              <a:solidFill>
                <a:srgbClr val="980000"/>
              </a:solidFill>
            </a:endParaRPr>
          </a:p>
        </p:txBody>
      </p:sp>
      <p:pic>
        <p:nvPicPr>
          <p:cNvPr id="122" name="Google Shape;122;p19"/>
          <p:cNvPicPr preferRelativeResize="0"/>
          <p:nvPr/>
        </p:nvPicPr>
        <p:blipFill>
          <a:blip r:embed="rId3">
            <a:alphaModFix/>
          </a:blip>
          <a:stretch>
            <a:fillRect/>
          </a:stretch>
        </p:blipFill>
        <p:spPr>
          <a:xfrm>
            <a:off x="4648200" y="1750300"/>
            <a:ext cx="4038600" cy="229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DDB8"/>
        </a:solidFill>
      </p:bgPr>
    </p:bg>
    <p:spTree>
      <p:nvGrpSpPr>
        <p:cNvPr id="126" name="Shape 126"/>
        <p:cNvGrpSpPr/>
        <p:nvPr/>
      </p:nvGrpSpPr>
      <p:grpSpPr>
        <a:xfrm>
          <a:off x="0" y="0"/>
          <a:ext cx="0" cy="0"/>
          <a:chOff x="0" y="0"/>
          <a:chExt cx="0" cy="0"/>
        </a:xfrm>
      </p:grpSpPr>
      <p:sp>
        <p:nvSpPr>
          <p:cNvPr id="127" name="Google Shape;127;p20"/>
          <p:cNvSpPr txBox="1"/>
          <p:nvPr>
            <p:ph type="title"/>
          </p:nvPr>
        </p:nvSpPr>
        <p:spPr>
          <a:xfrm>
            <a:off x="457200" y="205975"/>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4000">
                <a:solidFill>
                  <a:srgbClr val="980000"/>
                </a:solidFill>
              </a:rPr>
              <a:t>Bitcoin On-Chain Indicators</a:t>
            </a:r>
            <a:endParaRPr>
              <a:solidFill>
                <a:srgbClr val="980000"/>
              </a:solidFill>
            </a:endParaRPr>
          </a:p>
        </p:txBody>
      </p:sp>
      <p:sp>
        <p:nvSpPr>
          <p:cNvPr id="128" name="Google Shape;128;p20"/>
          <p:cNvSpPr txBox="1"/>
          <p:nvPr>
            <p:ph idx="1" type="body"/>
          </p:nvPr>
        </p:nvSpPr>
        <p:spPr>
          <a:xfrm>
            <a:off x="457200" y="1200150"/>
            <a:ext cx="4038600" cy="3394500"/>
          </a:xfrm>
          <a:prstGeom prst="rect">
            <a:avLst/>
          </a:prstGeom>
        </p:spPr>
        <p:txBody>
          <a:bodyPr anchorCtr="0" anchor="t" bIns="45700" lIns="91425" spcFirstLastPara="1" rIns="91425" wrap="square" tIns="45700">
            <a:normAutofit fontScale="25000" lnSpcReduction="20000"/>
          </a:bodyPr>
          <a:lstStyle/>
          <a:p>
            <a:pPr indent="0" lvl="0" marL="0" rtl="0" algn="l">
              <a:spcBef>
                <a:spcPts val="0"/>
              </a:spcBef>
              <a:spcAft>
                <a:spcPts val="0"/>
              </a:spcAft>
              <a:buNone/>
            </a:pPr>
            <a:r>
              <a:rPr b="1" lang="en" sz="7200">
                <a:solidFill>
                  <a:srgbClr val="980000"/>
                </a:solidFill>
              </a:rPr>
              <a:t>NUPL - </a:t>
            </a:r>
            <a:r>
              <a:rPr b="1" i="1" lang="en" sz="7200">
                <a:solidFill>
                  <a:srgbClr val="980000"/>
                </a:solidFill>
              </a:rPr>
              <a:t>Net Unrealized Profit or Loss:</a:t>
            </a:r>
            <a:endParaRPr b="1" i="1" sz="7200">
              <a:solidFill>
                <a:srgbClr val="980000"/>
              </a:solidFill>
            </a:endParaRPr>
          </a:p>
          <a:p>
            <a:pPr indent="-317500" lvl="0" marL="457200" rtl="0" algn="l">
              <a:spcBef>
                <a:spcPts val="560"/>
              </a:spcBef>
              <a:spcAft>
                <a:spcPts val="0"/>
              </a:spcAft>
              <a:buClr>
                <a:srgbClr val="980000"/>
              </a:buClr>
              <a:buSzPct val="100000"/>
              <a:buChar char="•"/>
            </a:pPr>
            <a:r>
              <a:rPr lang="en" sz="5600">
                <a:solidFill>
                  <a:srgbClr val="980000"/>
                </a:solidFill>
              </a:rPr>
              <a:t>Relationship between current price and realized price of BTC</a:t>
            </a:r>
            <a:endParaRPr sz="5600">
              <a:solidFill>
                <a:srgbClr val="980000"/>
              </a:solidFill>
            </a:endParaRPr>
          </a:p>
          <a:p>
            <a:pPr indent="-317500" lvl="0" marL="457200" rtl="0" algn="l">
              <a:spcBef>
                <a:spcPts val="0"/>
              </a:spcBef>
              <a:spcAft>
                <a:spcPts val="0"/>
              </a:spcAft>
              <a:buClr>
                <a:srgbClr val="980000"/>
              </a:buClr>
              <a:buSzPct val="100000"/>
              <a:buChar char="•"/>
            </a:pPr>
            <a:r>
              <a:rPr lang="en" sz="5600">
                <a:solidFill>
                  <a:srgbClr val="980000"/>
                </a:solidFill>
              </a:rPr>
              <a:t>Indicates how much of BTC’s circulating supply at any given point is in profit or loss and to what extent</a:t>
            </a:r>
            <a:endParaRPr sz="5600">
              <a:solidFill>
                <a:srgbClr val="980000"/>
              </a:solidFill>
            </a:endParaRPr>
          </a:p>
          <a:p>
            <a:pPr indent="-317500" lvl="0" marL="457200" rtl="0" algn="l">
              <a:spcBef>
                <a:spcPts val="0"/>
              </a:spcBef>
              <a:spcAft>
                <a:spcPts val="0"/>
              </a:spcAft>
              <a:buClr>
                <a:srgbClr val="980000"/>
              </a:buClr>
              <a:buSzPct val="100000"/>
              <a:buChar char="•"/>
            </a:pPr>
            <a:r>
              <a:rPr lang="en" sz="5600">
                <a:solidFill>
                  <a:srgbClr val="980000"/>
                </a:solidFill>
              </a:rPr>
              <a:t>Uses the UTXO (Unspent Transaction Outputs) structure to compare the BTC price at the current price and the price at the time a UTXO was created (last moved), i.e. the realized price</a:t>
            </a:r>
            <a:endParaRPr sz="5600">
              <a:solidFill>
                <a:srgbClr val="980000"/>
              </a:solidFill>
            </a:endParaRPr>
          </a:p>
          <a:p>
            <a:pPr indent="-317500" lvl="0" marL="457200" rtl="0" algn="l">
              <a:spcBef>
                <a:spcPts val="0"/>
              </a:spcBef>
              <a:spcAft>
                <a:spcPts val="0"/>
              </a:spcAft>
              <a:buClr>
                <a:srgbClr val="980000"/>
              </a:buClr>
              <a:buSzPct val="100000"/>
              <a:buChar char="•"/>
            </a:pPr>
            <a:r>
              <a:rPr lang="en" sz="5600">
                <a:solidFill>
                  <a:srgbClr val="980000"/>
                </a:solidFill>
              </a:rPr>
              <a:t>Incorporates:</a:t>
            </a:r>
            <a:endParaRPr sz="5600">
              <a:solidFill>
                <a:srgbClr val="980000"/>
              </a:solidFill>
            </a:endParaRPr>
          </a:p>
          <a:p>
            <a:pPr indent="-317500" lvl="1" marL="914400" rtl="0" algn="l">
              <a:spcBef>
                <a:spcPts val="0"/>
              </a:spcBef>
              <a:spcAft>
                <a:spcPts val="0"/>
              </a:spcAft>
              <a:buClr>
                <a:srgbClr val="980000"/>
              </a:buClr>
              <a:buSzPct val="100000"/>
              <a:buChar char="–"/>
            </a:pPr>
            <a:r>
              <a:rPr lang="en" sz="5600">
                <a:solidFill>
                  <a:srgbClr val="980000"/>
                </a:solidFill>
              </a:rPr>
              <a:t>The number of UTXOs in profit/loss</a:t>
            </a:r>
            <a:endParaRPr sz="5600">
              <a:solidFill>
                <a:srgbClr val="980000"/>
              </a:solidFill>
            </a:endParaRPr>
          </a:p>
          <a:p>
            <a:pPr indent="-317500" lvl="1" marL="914400" rtl="0" algn="l">
              <a:spcBef>
                <a:spcPts val="0"/>
              </a:spcBef>
              <a:spcAft>
                <a:spcPts val="0"/>
              </a:spcAft>
              <a:buClr>
                <a:srgbClr val="980000"/>
              </a:buClr>
              <a:buSzPct val="100000"/>
              <a:buChar char="–"/>
            </a:pPr>
            <a:r>
              <a:rPr lang="en" sz="5600">
                <a:solidFill>
                  <a:srgbClr val="980000"/>
                </a:solidFill>
              </a:rPr>
              <a:t>The Bitcoin supply in profit/loss</a:t>
            </a:r>
            <a:endParaRPr sz="5600">
              <a:solidFill>
                <a:srgbClr val="980000"/>
              </a:solidFill>
            </a:endParaRPr>
          </a:p>
          <a:p>
            <a:pPr indent="-317500" lvl="1" marL="914400" rtl="0" algn="l">
              <a:spcBef>
                <a:spcPts val="0"/>
              </a:spcBef>
              <a:spcAft>
                <a:spcPts val="0"/>
              </a:spcAft>
              <a:buClr>
                <a:srgbClr val="980000"/>
              </a:buClr>
              <a:buSzPct val="100000"/>
              <a:buChar char="–"/>
            </a:pPr>
            <a:r>
              <a:rPr lang="en" sz="5600">
                <a:solidFill>
                  <a:srgbClr val="980000"/>
                </a:solidFill>
              </a:rPr>
              <a:t>The unrealized profit/loss</a:t>
            </a:r>
            <a:endParaRPr sz="5600">
              <a:solidFill>
                <a:srgbClr val="980000"/>
              </a:solidFill>
            </a:endParaRPr>
          </a:p>
          <a:p>
            <a:pPr indent="-317500" lvl="0" marL="457200" rtl="0" algn="l">
              <a:spcBef>
                <a:spcPts val="0"/>
              </a:spcBef>
              <a:spcAft>
                <a:spcPts val="0"/>
              </a:spcAft>
              <a:buClr>
                <a:srgbClr val="980000"/>
              </a:buClr>
              <a:buSzPct val="100000"/>
              <a:buChar char="•"/>
            </a:pPr>
            <a:r>
              <a:rPr lang="en" sz="5600">
                <a:solidFill>
                  <a:srgbClr val="980000"/>
                </a:solidFill>
              </a:rPr>
              <a:t>NUPL is a long-term signal that indicates investor sentiment at various market cycle stages</a:t>
            </a:r>
            <a:endParaRPr sz="5600">
              <a:solidFill>
                <a:srgbClr val="980000"/>
              </a:solidFill>
            </a:endParaRPr>
          </a:p>
          <a:p>
            <a:pPr indent="-317500" lvl="0" marL="457200" rtl="0" algn="l">
              <a:spcBef>
                <a:spcPts val="0"/>
              </a:spcBef>
              <a:spcAft>
                <a:spcPts val="0"/>
              </a:spcAft>
              <a:buClr>
                <a:srgbClr val="980000"/>
              </a:buClr>
              <a:buSzPct val="100000"/>
              <a:buChar char="•"/>
            </a:pPr>
            <a:r>
              <a:rPr lang="en" sz="5600">
                <a:solidFill>
                  <a:srgbClr val="980000"/>
                </a:solidFill>
              </a:rPr>
              <a:t>Helps investors identify market tops and bottoms</a:t>
            </a:r>
            <a:endParaRPr sz="5600">
              <a:solidFill>
                <a:srgbClr val="980000"/>
              </a:solidFill>
            </a:endParaRPr>
          </a:p>
          <a:p>
            <a:pPr indent="-317500" lvl="1" marL="914400" rtl="0" algn="l">
              <a:spcBef>
                <a:spcPts val="0"/>
              </a:spcBef>
              <a:spcAft>
                <a:spcPts val="0"/>
              </a:spcAft>
              <a:buClr>
                <a:srgbClr val="980000"/>
              </a:buClr>
              <a:buSzPct val="100000"/>
              <a:buChar char="–"/>
            </a:pPr>
            <a:r>
              <a:rPr lang="en" sz="5600">
                <a:solidFill>
                  <a:srgbClr val="980000"/>
                </a:solidFill>
              </a:rPr>
              <a:t>Scores above .75 indicate over-valued, below 0 under-valued</a:t>
            </a:r>
            <a:endParaRPr sz="5600">
              <a:solidFill>
                <a:srgbClr val="980000"/>
              </a:solidFill>
            </a:endParaRPr>
          </a:p>
        </p:txBody>
      </p:sp>
      <p:sp>
        <p:nvSpPr>
          <p:cNvPr id="129" name="Google Shape;129;p20"/>
          <p:cNvSpPr txBox="1"/>
          <p:nvPr>
            <p:ph idx="2" type="body"/>
          </p:nvPr>
        </p:nvSpPr>
        <p:spPr>
          <a:xfrm>
            <a:off x="4648200" y="1200150"/>
            <a:ext cx="4038600" cy="3394500"/>
          </a:xfrm>
          <a:prstGeom prst="rect">
            <a:avLst/>
          </a:prstGeom>
        </p:spPr>
        <p:txBody>
          <a:bodyPr anchorCtr="0" anchor="t" bIns="45700" lIns="91425" spcFirstLastPara="1" rIns="91425" wrap="square" tIns="45700">
            <a:normAutofit/>
          </a:bodyPr>
          <a:lstStyle/>
          <a:p>
            <a:pPr indent="0" lvl="0" marL="0" rtl="0" algn="l">
              <a:spcBef>
                <a:spcPts val="560"/>
              </a:spcBef>
              <a:spcAft>
                <a:spcPts val="0"/>
              </a:spcAft>
              <a:buNone/>
            </a:pPr>
            <a:r>
              <a:t/>
            </a:r>
            <a:endParaRPr/>
          </a:p>
        </p:txBody>
      </p:sp>
      <p:pic>
        <p:nvPicPr>
          <p:cNvPr id="130" name="Google Shape;130;p20"/>
          <p:cNvPicPr preferRelativeResize="0"/>
          <p:nvPr/>
        </p:nvPicPr>
        <p:blipFill>
          <a:blip r:embed="rId3">
            <a:alphaModFix/>
          </a:blip>
          <a:stretch>
            <a:fillRect/>
          </a:stretch>
        </p:blipFill>
        <p:spPr>
          <a:xfrm>
            <a:off x="4648200" y="1200150"/>
            <a:ext cx="4038601" cy="3394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a:blip r:embed="rId3">
            <a:alphaModFix/>
          </a:blip>
          <a:stretch>
            <a:fillRect/>
          </a:stretch>
        </p:blipFill>
        <p:spPr>
          <a:xfrm>
            <a:off x="152400" y="152400"/>
            <a:ext cx="5288825" cy="2332500"/>
          </a:xfrm>
          <a:prstGeom prst="rect">
            <a:avLst/>
          </a:prstGeom>
          <a:noFill/>
          <a:ln>
            <a:noFill/>
          </a:ln>
        </p:spPr>
      </p:pic>
      <p:pic>
        <p:nvPicPr>
          <p:cNvPr id="136" name="Google Shape;136;p21"/>
          <p:cNvPicPr preferRelativeResize="0"/>
          <p:nvPr/>
        </p:nvPicPr>
        <p:blipFill>
          <a:blip r:embed="rId4">
            <a:alphaModFix/>
          </a:blip>
          <a:stretch>
            <a:fillRect/>
          </a:stretch>
        </p:blipFill>
        <p:spPr>
          <a:xfrm>
            <a:off x="152400" y="2637300"/>
            <a:ext cx="5288824" cy="22942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ctrTitle"/>
          </p:nvPr>
        </p:nvSpPr>
        <p:spPr>
          <a:xfrm>
            <a:off x="685800" y="1597825"/>
            <a:ext cx="4823700" cy="1102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a:solidFill>
                  <a:srgbClr val="980000"/>
                </a:solidFill>
              </a:rPr>
              <a:t>Model </a:t>
            </a:r>
            <a:r>
              <a:rPr b="1" lang="en">
                <a:solidFill>
                  <a:srgbClr val="980000"/>
                </a:solidFill>
              </a:rPr>
              <a:t>Engineering</a:t>
            </a:r>
            <a:endParaRPr b="1">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